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78" r:id="rId3"/>
    <p:sldId id="279" r:id="rId4"/>
    <p:sldId id="284" r:id="rId5"/>
    <p:sldId id="276" r:id="rId6"/>
    <p:sldId id="280" r:id="rId7"/>
    <p:sldId id="281" r:id="rId8"/>
    <p:sldId id="282" r:id="rId9"/>
    <p:sldId id="286" r:id="rId10"/>
    <p:sldId id="283" r:id="rId11"/>
    <p:sldId id="271" r:id="rId12"/>
    <p:sldId id="265" r:id="rId13"/>
    <p:sldId id="285" r:id="rId14"/>
    <p:sldId id="262" r:id="rId15"/>
    <p:sldId id="287" r:id="rId16"/>
    <p:sldId id="28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재승" initials="전재" lastIdx="1" clrIdx="0">
    <p:extLst>
      <p:ext uri="{19B8F6BF-5375-455C-9EA6-DF929625EA0E}">
        <p15:presenceInfo xmlns:p15="http://schemas.microsoft.com/office/powerpoint/2012/main" userId="e2efdbe7e990de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5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5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1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8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99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7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7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jpe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6C6FC2-ECC4-4384-B230-8E56459D765B}"/>
              </a:ext>
            </a:extLst>
          </p:cNvPr>
          <p:cNvGrpSpPr/>
          <p:nvPr/>
        </p:nvGrpSpPr>
        <p:grpSpPr>
          <a:xfrm>
            <a:off x="1" y="1820942"/>
            <a:ext cx="8559732" cy="2518166"/>
            <a:chOff x="1" y="1820942"/>
            <a:chExt cx="8559732" cy="2518166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D8D745-3FFC-4AE8-97FF-03DA7BD34989}"/>
                </a:ext>
              </a:extLst>
            </p:cNvPr>
            <p:cNvSpPr/>
            <p:nvPr/>
          </p:nvSpPr>
          <p:spPr>
            <a:xfrm rot="18862910">
              <a:off x="6458532" y="2237907"/>
              <a:ext cx="2490999" cy="1711403"/>
            </a:xfrm>
            <a:custGeom>
              <a:avLst/>
              <a:gdLst>
                <a:gd name="connsiteX0" fmla="*/ 1193537 w 2490999"/>
                <a:gd name="connsiteY0" fmla="*/ 0 h 1711403"/>
                <a:gd name="connsiteX1" fmla="*/ 1541931 w 2490999"/>
                <a:gd name="connsiteY1" fmla="*/ 355994 h 1711403"/>
                <a:gd name="connsiteX2" fmla="*/ 2490999 w 2490999"/>
                <a:gd name="connsiteY2" fmla="*/ 1711403 h 1711403"/>
                <a:gd name="connsiteX3" fmla="*/ 855701 w 2490999"/>
                <a:gd name="connsiteY3" fmla="*/ 1711403 h 1711403"/>
                <a:gd name="connsiteX4" fmla="*/ 0 w 2490999"/>
                <a:gd name="connsiteY4" fmla="*/ 855702 h 1711403"/>
                <a:gd name="connsiteX5" fmla="*/ 855702 w 2490999"/>
                <a:gd name="connsiteY5" fmla="*/ 0 h 17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0999" h="1711403">
                  <a:moveTo>
                    <a:pt x="1193537" y="0"/>
                  </a:moveTo>
                  <a:lnTo>
                    <a:pt x="1541931" y="355994"/>
                  </a:lnTo>
                  <a:lnTo>
                    <a:pt x="2490999" y="1711403"/>
                  </a:lnTo>
                  <a:lnTo>
                    <a:pt x="855701" y="1711403"/>
                  </a:lnTo>
                  <a:cubicBezTo>
                    <a:pt x="383111" y="1711403"/>
                    <a:pt x="0" y="1328292"/>
                    <a:pt x="0" y="855702"/>
                  </a:cubicBezTo>
                  <a:cubicBezTo>
                    <a:pt x="0" y="383111"/>
                    <a:pt x="383111" y="0"/>
                    <a:pt x="8557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5357EA6-5412-4DA8-B2CB-44F757430D45}"/>
                </a:ext>
              </a:extLst>
            </p:cNvPr>
            <p:cNvGrpSpPr/>
            <p:nvPr/>
          </p:nvGrpSpPr>
          <p:grpSpPr>
            <a:xfrm>
              <a:off x="1" y="1820942"/>
              <a:ext cx="8365170" cy="2490999"/>
              <a:chOff x="-2137613" y="-427307"/>
              <a:chExt cx="4991906" cy="1486501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C7036B2-9741-4CE3-8B34-B1D00D58C6C0}"/>
                  </a:ext>
                </a:extLst>
              </p:cNvPr>
              <p:cNvSpPr/>
              <p:nvPr/>
            </p:nvSpPr>
            <p:spPr>
              <a:xfrm rot="18300000">
                <a:off x="1600403" y="-194695"/>
                <a:ext cx="1486501" cy="1021278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83BC1BC1-768A-4FF3-B0F7-2504AB2463E1}"/>
                  </a:ext>
                </a:extLst>
              </p:cNvPr>
              <p:cNvSpPr/>
              <p:nvPr/>
            </p:nvSpPr>
            <p:spPr>
              <a:xfrm rot="18000000">
                <a:off x="1541194" y="-198169"/>
                <a:ext cx="1311253" cy="1021278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3486F2F-3BC2-44B6-9674-2789396E3EBA}"/>
                  </a:ext>
                </a:extLst>
              </p:cNvPr>
              <p:cNvSpPr/>
              <p:nvPr/>
            </p:nvSpPr>
            <p:spPr>
              <a:xfrm>
                <a:off x="-2137613" y="0"/>
                <a:ext cx="4358300" cy="102127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tlCol="0" anchor="ctr"/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3200" b="1" i="1" kern="0" dirty="0">
                    <a:solidFill>
                      <a:prstClr val="white"/>
                    </a:solidFill>
                  </a:rPr>
                  <a:t>  </a:t>
                </a:r>
                <a:r>
                  <a:rPr lang="en-US" altLang="ko-KR" sz="4400" b="1" i="1" kern="0" dirty="0" err="1">
                    <a:solidFill>
                      <a:prstClr val="white"/>
                    </a:solidFill>
                  </a:rPr>
                  <a:t>DrEyeVer</a:t>
                </a:r>
                <a:endParaRPr lang="en-US" altLang="ko-KR" sz="4400" b="1" i="1" kern="0" dirty="0">
                  <a:solidFill>
                    <a:prstClr val="white"/>
                  </a:solidFill>
                </a:endParaRPr>
              </a:p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050" kern="0" dirty="0">
                    <a:solidFill>
                      <a:prstClr val="white"/>
                    </a:solidFill>
                  </a:rPr>
                  <a:t>      </a:t>
                </a:r>
                <a:r>
                  <a:rPr lang="en-US" altLang="ko-KR" sz="1600" kern="0" dirty="0">
                    <a:solidFill>
                      <a:prstClr val="white"/>
                    </a:solidFill>
                  </a:rPr>
                  <a:t>Detecting object on driver’s focus of attention for intelligent vehicles.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DD5D54-DA01-48D0-A264-C7FF6F59DBDD}"/>
              </a:ext>
            </a:extLst>
          </p:cNvPr>
          <p:cNvSpPr txBox="1"/>
          <p:nvPr/>
        </p:nvSpPr>
        <p:spPr>
          <a:xfrm>
            <a:off x="7704031" y="4745221"/>
            <a:ext cx="36354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KaAI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en-US" altLang="ko-KR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Kookmin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Univ.</a:t>
            </a:r>
          </a:p>
          <a:p>
            <a:pPr algn="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South Korea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775441-4F5D-42AC-8388-46957434E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406463"/>
            <a:ext cx="1444190" cy="144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BBB042-F441-4AA2-BEF4-5BBE54077563}"/>
              </a:ext>
            </a:extLst>
          </p:cNvPr>
          <p:cNvSpPr txBox="1"/>
          <p:nvPr/>
        </p:nvSpPr>
        <p:spPr>
          <a:xfrm>
            <a:off x="9732475" y="3879071"/>
            <a:ext cx="188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2020. 10. 02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02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B71BB55-E6F3-4D5E-84D5-9F4E25FF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611493"/>
            <a:ext cx="3206425" cy="2358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5D320E-8A15-4EC4-9574-B1A8753C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96" y="3687044"/>
            <a:ext cx="3206425" cy="235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3E9033-9C06-4F8B-8BC5-1F05FF1B1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30" y="1611493"/>
            <a:ext cx="3206425" cy="23589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76D54F-6F27-40FF-9FEF-2FBCC3446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762" y="3687044"/>
            <a:ext cx="3206425" cy="2358912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734B7D5-3558-4754-B91D-89627D6A8F02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AFD41F-1160-4DC3-B41E-4DB5424813D7}"/>
              </a:ext>
            </a:extLst>
          </p:cNvPr>
          <p:cNvSpPr/>
          <p:nvPr/>
        </p:nvSpPr>
        <p:spPr>
          <a:xfrm>
            <a:off x="3095655" y="66853"/>
            <a:ext cx="951634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Demo Scenario (UC-win/Road World)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A58A73-1F5F-4CA8-A395-492E6C117287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Simulate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04B5FE69-4CD0-42A8-A8FC-F9299363AFF1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C6373-D615-46D2-A4CF-D03869053AAE}"/>
              </a:ext>
            </a:extLst>
          </p:cNvPr>
          <p:cNvSpPr txBox="1"/>
          <p:nvPr/>
        </p:nvSpPr>
        <p:spPr>
          <a:xfrm>
            <a:off x="1466559" y="1262901"/>
            <a:ext cx="244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user just go forward</a:t>
            </a:r>
            <a:endParaRPr lang="en-US" altLang="ko-KR" sz="1200" b="1" kern="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42B08C-3E1E-46EB-91BE-E75B0DAFB526}"/>
              </a:ext>
            </a:extLst>
          </p:cNvPr>
          <p:cNvSpPr txBox="1"/>
          <p:nvPr/>
        </p:nvSpPr>
        <p:spPr>
          <a:xfrm>
            <a:off x="5998696" y="1262901"/>
            <a:ext cx="244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user change the lane</a:t>
            </a:r>
            <a:endParaRPr lang="en-US" altLang="ko-KR" sz="1200" b="1" kern="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E1E462-DBDD-485F-9F2E-402B80689CB1}"/>
              </a:ext>
            </a:extLst>
          </p:cNvPr>
          <p:cNvSpPr txBox="1"/>
          <p:nvPr/>
        </p:nvSpPr>
        <p:spPr>
          <a:xfrm>
            <a:off x="3074610" y="6158993"/>
            <a:ext cx="358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Another Car intercepted the user’s line</a:t>
            </a:r>
            <a:endParaRPr lang="en-US" altLang="ko-KR" sz="1200" b="1" kern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0FC7D2-CC1C-489F-A3F8-BB9E1E216297}"/>
              </a:ext>
            </a:extLst>
          </p:cNvPr>
          <p:cNvSpPr txBox="1"/>
          <p:nvPr/>
        </p:nvSpPr>
        <p:spPr>
          <a:xfrm>
            <a:off x="8487254" y="6158993"/>
            <a:ext cx="244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Complex Situation</a:t>
            </a:r>
            <a:endParaRPr lang="en-US" altLang="ko-KR" sz="1200" b="1" kern="0" dirty="0"/>
          </a:p>
        </p:txBody>
      </p:sp>
    </p:spTree>
    <p:extLst>
      <p:ext uri="{BB962C8B-B14F-4D97-AF65-F5344CB8AC3E}">
        <p14:creationId xmlns:p14="http://schemas.microsoft.com/office/powerpoint/2010/main" val="227628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3188255" y="-6586"/>
            <a:ext cx="835828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Applying Eyes 4 Vehicles in Real World.</a:t>
            </a:r>
            <a:endParaRPr lang="en-US" altLang="ko-KR" sz="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Real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World ( </a:t>
            </a:r>
            <a:r>
              <a:rPr lang="en-US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EyeTracker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&amp; Camera &amp; Lidar / Sensor 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Theory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B861E8-CAE8-49E0-BEAE-E400476C3E2B}"/>
              </a:ext>
            </a:extLst>
          </p:cNvPr>
          <p:cNvSpPr/>
          <p:nvPr/>
        </p:nvSpPr>
        <p:spPr>
          <a:xfrm>
            <a:off x="6421370" y="1316343"/>
            <a:ext cx="5422775" cy="546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Camera costs less but has no depth information which leads to 2D object recognition. On the other hand, lidar with great performance and many layers costs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alot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 we complemented both camera and lidar to effectively increase recognition accuracy.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We used the real-time coordinates of the eye-tracker to figure out which of the objects the driver is looking, among the objects that the lidar and the camera detected.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If the driver is not looking at an object related to a particular hazard situation, a warning is given by sound or visual alert system.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This system reduces the driver's risk and prevents accidents.</a:t>
            </a:r>
            <a:endParaRPr lang="en-US" altLang="ko-KR" sz="14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2FFDDF-CA6C-4483-923F-D7A9282B3507}"/>
              </a:ext>
            </a:extLst>
          </p:cNvPr>
          <p:cNvSpPr txBox="1"/>
          <p:nvPr/>
        </p:nvSpPr>
        <p:spPr>
          <a:xfrm>
            <a:off x="320490" y="1370096"/>
            <a:ext cx="48215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Applying Eyes 4 Vehicles in Real World.</a:t>
            </a:r>
            <a:endParaRPr lang="en-US" altLang="ko-KR" sz="1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9938B4-3B6B-4257-B9EB-03A44F06EDBD}"/>
              </a:ext>
            </a:extLst>
          </p:cNvPr>
          <p:cNvGrpSpPr/>
          <p:nvPr/>
        </p:nvGrpSpPr>
        <p:grpSpPr>
          <a:xfrm>
            <a:off x="427930" y="2173206"/>
            <a:ext cx="5520649" cy="3708708"/>
            <a:chOff x="413985" y="2541703"/>
            <a:chExt cx="5520649" cy="370870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D2CC85-1777-4E98-B425-EE78E1DE1DEA}"/>
                </a:ext>
              </a:extLst>
            </p:cNvPr>
            <p:cNvGrpSpPr/>
            <p:nvPr/>
          </p:nvGrpSpPr>
          <p:grpSpPr>
            <a:xfrm>
              <a:off x="924311" y="2940721"/>
              <a:ext cx="4597948" cy="2920876"/>
              <a:chOff x="3076562" y="887506"/>
              <a:chExt cx="7607995" cy="4903694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8AC1474-6817-4F20-ADFB-B50CBAD26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545" t="45228" r="40735" b="31634"/>
              <a:stretch/>
            </p:blipFill>
            <p:spPr>
              <a:xfrm>
                <a:off x="5288632" y="3795708"/>
                <a:ext cx="2163078" cy="12492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2693124-69F3-484A-B068-0948A68EA534}"/>
                  </a:ext>
                </a:extLst>
              </p:cNvPr>
              <p:cNvSpPr/>
              <p:nvPr/>
            </p:nvSpPr>
            <p:spPr>
              <a:xfrm>
                <a:off x="5794923" y="3623084"/>
                <a:ext cx="493070" cy="2014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8857ECF-5332-49BF-80FF-8A4FB0400A7D}"/>
                  </a:ext>
                </a:extLst>
              </p:cNvPr>
              <p:cNvSpPr/>
              <p:nvPr/>
            </p:nvSpPr>
            <p:spPr>
              <a:xfrm>
                <a:off x="6933191" y="3694973"/>
                <a:ext cx="657426" cy="2014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DBF4076-7B63-459C-8F78-728C3434EA93}"/>
                  </a:ext>
                </a:extLst>
              </p:cNvPr>
              <p:cNvSpPr/>
              <p:nvPr/>
            </p:nvSpPr>
            <p:spPr>
              <a:xfrm>
                <a:off x="7261903" y="4480810"/>
                <a:ext cx="657426" cy="5888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C39A1F2-8C11-4DEC-A960-04813550DC9E}"/>
                  </a:ext>
                </a:extLst>
              </p:cNvPr>
              <p:cNvSpPr/>
              <p:nvPr/>
            </p:nvSpPr>
            <p:spPr>
              <a:xfrm>
                <a:off x="3076562" y="3658582"/>
                <a:ext cx="6408097" cy="2132618"/>
              </a:xfrm>
              <a:prstGeom prst="ellipse">
                <a:avLst/>
              </a:prstGeom>
              <a:noFill/>
              <a:ln w="31750">
                <a:solidFill>
                  <a:srgbClr val="0070C0"/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6519742"/>
                          <a:gd name="connsiteY0" fmla="*/ 1343905 h 2687810"/>
                          <a:gd name="connsiteX1" fmla="*/ 3259871 w 6519742"/>
                          <a:gd name="connsiteY1" fmla="*/ 0 h 2687810"/>
                          <a:gd name="connsiteX2" fmla="*/ 6519742 w 6519742"/>
                          <a:gd name="connsiteY2" fmla="*/ 1343905 h 2687810"/>
                          <a:gd name="connsiteX3" fmla="*/ 3259871 w 6519742"/>
                          <a:gd name="connsiteY3" fmla="*/ 2687810 h 2687810"/>
                          <a:gd name="connsiteX4" fmla="*/ 0 w 6519742"/>
                          <a:gd name="connsiteY4" fmla="*/ 1343905 h 2687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519742" h="2687810" extrusionOk="0">
                            <a:moveTo>
                              <a:pt x="0" y="1343905"/>
                            </a:moveTo>
                            <a:cubicBezTo>
                              <a:pt x="-373215" y="617651"/>
                              <a:pt x="1723930" y="259985"/>
                              <a:pt x="3259871" y="0"/>
                            </a:cubicBezTo>
                            <a:cubicBezTo>
                              <a:pt x="5101946" y="85580"/>
                              <a:pt x="6524692" y="752761"/>
                              <a:pt x="6519742" y="1343905"/>
                            </a:cubicBezTo>
                            <a:cubicBezTo>
                              <a:pt x="6473963" y="2017056"/>
                              <a:pt x="5173665" y="2824940"/>
                              <a:pt x="3259871" y="2687810"/>
                            </a:cubicBezTo>
                            <a:cubicBezTo>
                              <a:pt x="1474665" y="2631382"/>
                              <a:pt x="96949" y="2266877"/>
                              <a:pt x="0" y="134390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06C9CC4-4D3F-4D72-B934-35E3C1925045}"/>
                  </a:ext>
                </a:extLst>
              </p:cNvPr>
              <p:cNvCxnSpPr>
                <a:stCxn id="22" idx="6"/>
                <a:endCxn id="19" idx="6"/>
              </p:cNvCxnSpPr>
              <p:nvPr/>
            </p:nvCxnSpPr>
            <p:spPr>
              <a:xfrm>
                <a:off x="9484659" y="4043078"/>
                <a:ext cx="0" cy="681813"/>
              </a:xfrm>
              <a:prstGeom prst="line">
                <a:avLst/>
              </a:prstGeom>
              <a:ln w="31750"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3E6C2566-CF92-4726-8DEB-4CB57B44BF95}"/>
                  </a:ext>
                </a:extLst>
              </p:cNvPr>
              <p:cNvCxnSpPr/>
              <p:nvPr/>
            </p:nvCxnSpPr>
            <p:spPr>
              <a:xfrm>
                <a:off x="3076562" y="4043078"/>
                <a:ext cx="0" cy="681813"/>
              </a:xfrm>
              <a:prstGeom prst="line">
                <a:avLst/>
              </a:prstGeom>
              <a:ln w="31750"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433AEE4-C0BE-4708-B6CE-28345A6F9E77}"/>
                  </a:ext>
                </a:extLst>
              </p:cNvPr>
              <p:cNvSpPr/>
              <p:nvPr/>
            </p:nvSpPr>
            <p:spPr>
              <a:xfrm>
                <a:off x="3076562" y="2976769"/>
                <a:ext cx="6408097" cy="2132618"/>
              </a:xfrm>
              <a:prstGeom prst="ellipse">
                <a:avLst/>
              </a:prstGeom>
              <a:noFill/>
              <a:ln w="31750">
                <a:solidFill>
                  <a:srgbClr val="0070C0"/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519742"/>
                          <a:gd name="connsiteY0" fmla="*/ 1343905 h 2687810"/>
                          <a:gd name="connsiteX1" fmla="*/ 3259871 w 6519742"/>
                          <a:gd name="connsiteY1" fmla="*/ 0 h 2687810"/>
                          <a:gd name="connsiteX2" fmla="*/ 6519742 w 6519742"/>
                          <a:gd name="connsiteY2" fmla="*/ 1343905 h 2687810"/>
                          <a:gd name="connsiteX3" fmla="*/ 3259871 w 6519742"/>
                          <a:gd name="connsiteY3" fmla="*/ 2687810 h 2687810"/>
                          <a:gd name="connsiteX4" fmla="*/ 0 w 6519742"/>
                          <a:gd name="connsiteY4" fmla="*/ 1343905 h 2687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519742" h="2687810" extrusionOk="0">
                            <a:moveTo>
                              <a:pt x="0" y="1343905"/>
                            </a:moveTo>
                            <a:cubicBezTo>
                              <a:pt x="-299647" y="416858"/>
                              <a:pt x="1153636" y="114793"/>
                              <a:pt x="3259871" y="0"/>
                            </a:cubicBezTo>
                            <a:cubicBezTo>
                              <a:pt x="5173806" y="23907"/>
                              <a:pt x="6472363" y="603194"/>
                              <a:pt x="6519742" y="1343905"/>
                            </a:cubicBezTo>
                            <a:cubicBezTo>
                              <a:pt x="6287134" y="2313277"/>
                              <a:pt x="5053230" y="2726598"/>
                              <a:pt x="3259871" y="2687810"/>
                            </a:cubicBezTo>
                            <a:cubicBezTo>
                              <a:pt x="1264960" y="2581376"/>
                              <a:pt x="92608" y="2130372"/>
                              <a:pt x="0" y="134390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E513094-51B2-45FD-A693-C35E903E77CB}"/>
                  </a:ext>
                </a:extLst>
              </p:cNvPr>
              <p:cNvCxnSpPr/>
              <p:nvPr/>
            </p:nvCxnSpPr>
            <p:spPr>
              <a:xfrm flipV="1">
                <a:off x="6368956" y="2976769"/>
                <a:ext cx="0" cy="681812"/>
              </a:xfrm>
              <a:prstGeom prst="line">
                <a:avLst/>
              </a:prstGeom>
              <a:ln w="635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9065D623-299F-4EE9-9867-9B385531266E}"/>
                  </a:ext>
                </a:extLst>
              </p:cNvPr>
              <p:cNvCxnSpPr/>
              <p:nvPr/>
            </p:nvCxnSpPr>
            <p:spPr>
              <a:xfrm flipV="1">
                <a:off x="7538350" y="3051978"/>
                <a:ext cx="0" cy="681812"/>
              </a:xfrm>
              <a:prstGeom prst="line">
                <a:avLst/>
              </a:prstGeom>
              <a:ln w="635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6AD2D34-0BBF-4EBE-9A3C-282CED441877}"/>
                  </a:ext>
                </a:extLst>
              </p:cNvPr>
              <p:cNvSpPr/>
              <p:nvPr/>
            </p:nvSpPr>
            <p:spPr>
              <a:xfrm>
                <a:off x="6368956" y="3659250"/>
                <a:ext cx="1160824" cy="72615"/>
              </a:xfrm>
              <a:custGeom>
                <a:avLst/>
                <a:gdLst>
                  <a:gd name="connsiteX0" fmla="*/ 0 w 1376680"/>
                  <a:gd name="connsiteY0" fmla="*/ 0 h 106680"/>
                  <a:gd name="connsiteX1" fmla="*/ 375920 w 1376680"/>
                  <a:gd name="connsiteY1" fmla="*/ 10160 h 106680"/>
                  <a:gd name="connsiteX2" fmla="*/ 815340 w 1376680"/>
                  <a:gd name="connsiteY2" fmla="*/ 35560 h 106680"/>
                  <a:gd name="connsiteX3" fmla="*/ 1125220 w 1376680"/>
                  <a:gd name="connsiteY3" fmla="*/ 68580 h 106680"/>
                  <a:gd name="connsiteX4" fmla="*/ 1376680 w 1376680"/>
                  <a:gd name="connsiteY4" fmla="*/ 106680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680" h="106680">
                    <a:moveTo>
                      <a:pt x="0" y="0"/>
                    </a:moveTo>
                    <a:lnTo>
                      <a:pt x="375920" y="10160"/>
                    </a:lnTo>
                    <a:cubicBezTo>
                      <a:pt x="511810" y="16087"/>
                      <a:pt x="690457" y="25823"/>
                      <a:pt x="815340" y="35560"/>
                    </a:cubicBezTo>
                    <a:cubicBezTo>
                      <a:pt x="940223" y="45297"/>
                      <a:pt x="1031664" y="56727"/>
                      <a:pt x="1125220" y="68580"/>
                    </a:cubicBezTo>
                    <a:cubicBezTo>
                      <a:pt x="1218776" y="80433"/>
                      <a:pt x="1297728" y="93556"/>
                      <a:pt x="1376680" y="106680"/>
                    </a:cubicBezTo>
                  </a:path>
                </a:pathLst>
              </a:cu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7C9C2A-BD0A-4670-893C-5FEEEF2FEAB5}"/>
                  </a:ext>
                </a:extLst>
              </p:cNvPr>
              <p:cNvSpPr txBox="1"/>
              <p:nvPr/>
            </p:nvSpPr>
            <p:spPr>
              <a:xfrm>
                <a:off x="7281897" y="948513"/>
                <a:ext cx="1731012" cy="644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Lidar Point</a:t>
                </a:r>
                <a:r>
                  <a:rPr kumimoji="0" lang="ko-KR" alt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Cloud</a:t>
                </a:r>
              </a:p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(3D)</a:t>
                </a:r>
                <a:endPara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4C507F-9AEA-4233-A8E7-50B774F53F80}"/>
                  </a:ext>
                </a:extLst>
              </p:cNvPr>
              <p:cNvSpPr txBox="1"/>
              <p:nvPr/>
            </p:nvSpPr>
            <p:spPr>
              <a:xfrm>
                <a:off x="6300651" y="5012035"/>
                <a:ext cx="2147886" cy="741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360º camera</a:t>
                </a:r>
                <a:r>
                  <a:rPr kumimoji="0" lang="en-US" altLang="ko-KR" sz="7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           </a:t>
                </a: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screen</a:t>
                </a:r>
                <a:r>
                  <a:rPr kumimoji="0" lang="en-US" altLang="ko-KR" sz="7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(2D)</a:t>
                </a:r>
                <a:endParaRPr kumimoji="0" lang="ko-KR" altLang="en-US" sz="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6D244A85-226A-4375-91DE-45F71807C70C}"/>
                  </a:ext>
                </a:extLst>
              </p:cNvPr>
              <p:cNvSpPr/>
              <p:nvPr/>
            </p:nvSpPr>
            <p:spPr>
              <a:xfrm>
                <a:off x="5288629" y="2599399"/>
                <a:ext cx="1352865" cy="1212866"/>
              </a:xfrm>
              <a:custGeom>
                <a:avLst/>
                <a:gdLst>
                  <a:gd name="connsiteX0" fmla="*/ 1419225 w 1419225"/>
                  <a:gd name="connsiteY0" fmla="*/ 1638300 h 1638300"/>
                  <a:gd name="connsiteX1" fmla="*/ 352425 w 1419225"/>
                  <a:gd name="connsiteY1" fmla="*/ 962025 h 1638300"/>
                  <a:gd name="connsiteX2" fmla="*/ 0 w 1419225"/>
                  <a:gd name="connsiteY2" fmla="*/ 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638300">
                    <a:moveTo>
                      <a:pt x="1419225" y="1638300"/>
                    </a:moveTo>
                    <a:cubicBezTo>
                      <a:pt x="1004093" y="1436687"/>
                      <a:pt x="588962" y="1235075"/>
                      <a:pt x="352425" y="962025"/>
                    </a:cubicBezTo>
                    <a:cubicBezTo>
                      <a:pt x="115888" y="688975"/>
                      <a:pt x="57944" y="344487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BF20EC5-C579-4AB2-9F57-16F3078D7912}"/>
                  </a:ext>
                </a:extLst>
              </p:cNvPr>
              <p:cNvCxnSpPr>
                <a:cxnSpLocks/>
                <a:stCxn id="46" idx="0"/>
                <a:endCxn id="44" idx="0"/>
              </p:cNvCxnSpPr>
              <p:nvPr/>
            </p:nvCxnSpPr>
            <p:spPr>
              <a:xfrm flipV="1">
                <a:off x="6364674" y="1486117"/>
                <a:ext cx="455550" cy="1488468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42294A90-8976-4FC4-BC25-2C60BDE30E46}"/>
                  </a:ext>
                </a:extLst>
              </p:cNvPr>
              <p:cNvCxnSpPr>
                <a:cxnSpLocks/>
                <a:endCxn id="43" idx="4"/>
              </p:cNvCxnSpPr>
              <p:nvPr/>
            </p:nvCxnSpPr>
            <p:spPr>
              <a:xfrm flipV="1">
                <a:off x="7565218" y="3006859"/>
                <a:ext cx="1108455" cy="701898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8C95227-945B-4FF4-A11A-0229505B2110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 flipV="1">
                <a:off x="9247866" y="1041540"/>
                <a:ext cx="7199" cy="1366707"/>
              </a:xfrm>
              <a:prstGeom prst="line">
                <a:avLst/>
              </a:prstGeom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54A0FFD-CC80-41BE-B360-72737B4E324B}"/>
                  </a:ext>
                </a:extLst>
              </p:cNvPr>
              <p:cNvSpPr/>
              <p:nvPr/>
            </p:nvSpPr>
            <p:spPr>
              <a:xfrm flipH="1">
                <a:off x="7571260" y="3016169"/>
                <a:ext cx="2083573" cy="431344"/>
              </a:xfrm>
              <a:custGeom>
                <a:avLst/>
                <a:gdLst>
                  <a:gd name="connsiteX0" fmla="*/ 3881717 w 3881717"/>
                  <a:gd name="connsiteY0" fmla="*/ 1631577 h 1631577"/>
                  <a:gd name="connsiteX1" fmla="*/ 1093694 w 3881717"/>
                  <a:gd name="connsiteY1" fmla="*/ 1219200 h 1631577"/>
                  <a:gd name="connsiteX2" fmla="*/ 0 w 3881717"/>
                  <a:gd name="connsiteY2" fmla="*/ 0 h 1631577"/>
                  <a:gd name="connsiteX0" fmla="*/ 3881717 w 3881717"/>
                  <a:gd name="connsiteY0" fmla="*/ 1631577 h 1631577"/>
                  <a:gd name="connsiteX1" fmla="*/ 1467409 w 3881717"/>
                  <a:gd name="connsiteY1" fmla="*/ 1059574 h 1631577"/>
                  <a:gd name="connsiteX2" fmla="*/ 0 w 3881717"/>
                  <a:gd name="connsiteY2" fmla="*/ 0 h 1631577"/>
                  <a:gd name="connsiteX0" fmla="*/ 3881717 w 3881717"/>
                  <a:gd name="connsiteY0" fmla="*/ 1631577 h 1631577"/>
                  <a:gd name="connsiteX1" fmla="*/ 1563507 w 3881717"/>
                  <a:gd name="connsiteY1" fmla="*/ 984456 h 1631577"/>
                  <a:gd name="connsiteX2" fmla="*/ 0 w 3881717"/>
                  <a:gd name="connsiteY2" fmla="*/ 0 h 1631577"/>
                  <a:gd name="connsiteX0" fmla="*/ 3860362 w 3860362"/>
                  <a:gd name="connsiteY0" fmla="*/ 2185574 h 2185574"/>
                  <a:gd name="connsiteX1" fmla="*/ 1542152 w 3860362"/>
                  <a:gd name="connsiteY1" fmla="*/ 1538453 h 2185574"/>
                  <a:gd name="connsiteX2" fmla="*/ 0 w 3860362"/>
                  <a:gd name="connsiteY2" fmla="*/ 0 h 218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60362" h="2185574">
                    <a:moveTo>
                      <a:pt x="3860362" y="2185574"/>
                    </a:moveTo>
                    <a:cubicBezTo>
                      <a:pt x="2789827" y="2115350"/>
                      <a:pt x="2189105" y="1810382"/>
                      <a:pt x="1542152" y="1538453"/>
                    </a:cubicBezTo>
                    <a:cubicBezTo>
                      <a:pt x="895199" y="1266524"/>
                      <a:pt x="223370" y="473635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7F1EDB-D007-4720-B898-29B15CB88814}"/>
                  </a:ext>
                </a:extLst>
              </p:cNvPr>
              <p:cNvSpPr/>
              <p:nvPr/>
            </p:nvSpPr>
            <p:spPr>
              <a:xfrm>
                <a:off x="7401615" y="2174795"/>
                <a:ext cx="1846249" cy="233450"/>
              </a:xfrm>
              <a:custGeom>
                <a:avLst/>
                <a:gdLst>
                  <a:gd name="connsiteX0" fmla="*/ 0 w 1376680"/>
                  <a:gd name="connsiteY0" fmla="*/ 0 h 106680"/>
                  <a:gd name="connsiteX1" fmla="*/ 375920 w 1376680"/>
                  <a:gd name="connsiteY1" fmla="*/ 10160 h 106680"/>
                  <a:gd name="connsiteX2" fmla="*/ 815340 w 1376680"/>
                  <a:gd name="connsiteY2" fmla="*/ 35560 h 106680"/>
                  <a:gd name="connsiteX3" fmla="*/ 1125220 w 1376680"/>
                  <a:gd name="connsiteY3" fmla="*/ 68580 h 106680"/>
                  <a:gd name="connsiteX4" fmla="*/ 1376680 w 1376680"/>
                  <a:gd name="connsiteY4" fmla="*/ 106680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680" h="106680">
                    <a:moveTo>
                      <a:pt x="0" y="0"/>
                    </a:moveTo>
                    <a:lnTo>
                      <a:pt x="375920" y="10160"/>
                    </a:lnTo>
                    <a:cubicBezTo>
                      <a:pt x="511810" y="16087"/>
                      <a:pt x="690457" y="25823"/>
                      <a:pt x="815340" y="35560"/>
                    </a:cubicBezTo>
                    <a:cubicBezTo>
                      <a:pt x="940223" y="45297"/>
                      <a:pt x="1031664" y="56727"/>
                      <a:pt x="1125220" y="68580"/>
                    </a:cubicBezTo>
                    <a:cubicBezTo>
                      <a:pt x="1218776" y="80433"/>
                      <a:pt x="1297728" y="93556"/>
                      <a:pt x="1376680" y="106680"/>
                    </a:cubicBezTo>
                  </a:path>
                </a:pathLst>
              </a:custGeom>
              <a:noFill/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24A9C310-5176-4834-B73A-87BB645EB3D0}"/>
                  </a:ext>
                </a:extLst>
              </p:cNvPr>
              <p:cNvSpPr/>
              <p:nvPr/>
            </p:nvSpPr>
            <p:spPr>
              <a:xfrm>
                <a:off x="7394417" y="887516"/>
                <a:ext cx="1843760" cy="154034"/>
              </a:xfrm>
              <a:custGeom>
                <a:avLst/>
                <a:gdLst>
                  <a:gd name="connsiteX0" fmla="*/ 0 w 1394460"/>
                  <a:gd name="connsiteY0" fmla="*/ 0 h 111760"/>
                  <a:gd name="connsiteX1" fmla="*/ 396240 w 1394460"/>
                  <a:gd name="connsiteY1" fmla="*/ 10160 h 111760"/>
                  <a:gd name="connsiteX2" fmla="*/ 805180 w 1394460"/>
                  <a:gd name="connsiteY2" fmla="*/ 35560 h 111760"/>
                  <a:gd name="connsiteX3" fmla="*/ 1178560 w 1394460"/>
                  <a:gd name="connsiteY3" fmla="*/ 78740 h 111760"/>
                  <a:gd name="connsiteX4" fmla="*/ 1394460 w 1394460"/>
                  <a:gd name="connsiteY4" fmla="*/ 111760 h 11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460" h="111760">
                    <a:moveTo>
                      <a:pt x="0" y="0"/>
                    </a:moveTo>
                    <a:lnTo>
                      <a:pt x="396240" y="10160"/>
                    </a:lnTo>
                    <a:cubicBezTo>
                      <a:pt x="530437" y="16087"/>
                      <a:pt x="674793" y="24130"/>
                      <a:pt x="805180" y="35560"/>
                    </a:cubicBezTo>
                    <a:cubicBezTo>
                      <a:pt x="935567" y="46990"/>
                      <a:pt x="1080347" y="66040"/>
                      <a:pt x="1178560" y="78740"/>
                    </a:cubicBezTo>
                    <a:cubicBezTo>
                      <a:pt x="1276773" y="91440"/>
                      <a:pt x="1335616" y="101600"/>
                      <a:pt x="1394460" y="111760"/>
                    </a:cubicBezTo>
                  </a:path>
                </a:pathLst>
              </a:custGeom>
              <a:noFill/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1522C03-A95F-4BF5-814E-901306506C6C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 flipV="1">
                <a:off x="6436410" y="2773406"/>
                <a:ext cx="391014" cy="910900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6D2BCF8-E441-43C2-A106-8C1C5F572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472" y="3335107"/>
                <a:ext cx="530312" cy="68770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38" name="그림 37" descr="음식, 그리기이(가) 표시된 사진&#10;&#10;자동 생성된 설명">
                <a:extLst>
                  <a:ext uri="{FF2B5EF4-FFF2-40B4-BE49-F238E27FC236}">
                    <a16:creationId xmlns:a16="http://schemas.microsoft.com/office/drawing/2014/main" id="{35F33CA6-8F08-4350-B463-C0FEDB00DA98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4595" y="1675649"/>
                <a:ext cx="1638313" cy="951314"/>
              </a:xfrm>
              <a:prstGeom prst="rect">
                <a:avLst/>
              </a:prstGeom>
            </p:spPr>
          </p:pic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CEBBF16-6BDE-4F7B-AAE4-4F034C88F4F8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 flipH="1" flipV="1">
                <a:off x="7394414" y="887506"/>
                <a:ext cx="7202" cy="1286034"/>
              </a:xfrm>
              <a:prstGeom prst="line">
                <a:avLst/>
              </a:prstGeom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A041DF6-A397-464A-AF1E-414D88065469}"/>
                  </a:ext>
                </a:extLst>
              </p:cNvPr>
              <p:cNvCxnSpPr>
                <a:cxnSpLocks/>
                <a:endCxn id="44" idx="4"/>
              </p:cNvCxnSpPr>
              <p:nvPr/>
            </p:nvCxnSpPr>
            <p:spPr>
              <a:xfrm flipV="1">
                <a:off x="7544776" y="1640150"/>
                <a:ext cx="1119212" cy="1410508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DF41E2C9-2923-459A-AF68-4C92ADCA4EA0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 flipH="1" flipV="1">
                <a:off x="6820226" y="1486118"/>
                <a:ext cx="7203" cy="1286034"/>
              </a:xfrm>
              <a:prstGeom prst="line">
                <a:avLst/>
              </a:prstGeom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CCE66BE2-E3F9-4F9A-A4F7-5E2CCBFCC738}"/>
                  </a:ext>
                </a:extLst>
              </p:cNvPr>
              <p:cNvCxnSpPr>
                <a:cxnSpLocks/>
                <a:stCxn id="43" idx="4"/>
              </p:cNvCxnSpPr>
              <p:nvPr/>
            </p:nvCxnSpPr>
            <p:spPr>
              <a:xfrm flipV="1">
                <a:off x="8673675" y="1640151"/>
                <a:ext cx="7199" cy="1366707"/>
              </a:xfrm>
              <a:prstGeom prst="line">
                <a:avLst/>
              </a:prstGeom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1716936C-4D79-4494-9BA8-69EF9B9C08A6}"/>
                  </a:ext>
                </a:extLst>
              </p:cNvPr>
              <p:cNvSpPr/>
              <p:nvPr/>
            </p:nvSpPr>
            <p:spPr>
              <a:xfrm>
                <a:off x="6827425" y="2773406"/>
                <a:ext cx="1846248" cy="233450"/>
              </a:xfrm>
              <a:custGeom>
                <a:avLst/>
                <a:gdLst>
                  <a:gd name="connsiteX0" fmla="*/ 0 w 1376680"/>
                  <a:gd name="connsiteY0" fmla="*/ 0 h 106680"/>
                  <a:gd name="connsiteX1" fmla="*/ 375920 w 1376680"/>
                  <a:gd name="connsiteY1" fmla="*/ 10160 h 106680"/>
                  <a:gd name="connsiteX2" fmla="*/ 815340 w 1376680"/>
                  <a:gd name="connsiteY2" fmla="*/ 35560 h 106680"/>
                  <a:gd name="connsiteX3" fmla="*/ 1125220 w 1376680"/>
                  <a:gd name="connsiteY3" fmla="*/ 68580 h 106680"/>
                  <a:gd name="connsiteX4" fmla="*/ 1376680 w 1376680"/>
                  <a:gd name="connsiteY4" fmla="*/ 106680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680" h="106680">
                    <a:moveTo>
                      <a:pt x="0" y="0"/>
                    </a:moveTo>
                    <a:lnTo>
                      <a:pt x="375920" y="10160"/>
                    </a:lnTo>
                    <a:cubicBezTo>
                      <a:pt x="511810" y="16087"/>
                      <a:pt x="690457" y="25823"/>
                      <a:pt x="815340" y="35560"/>
                    </a:cubicBezTo>
                    <a:cubicBezTo>
                      <a:pt x="940223" y="45297"/>
                      <a:pt x="1031664" y="56727"/>
                      <a:pt x="1125220" y="68580"/>
                    </a:cubicBezTo>
                    <a:cubicBezTo>
                      <a:pt x="1218776" y="80433"/>
                      <a:pt x="1297728" y="93556"/>
                      <a:pt x="1376680" y="106680"/>
                    </a:cubicBezTo>
                  </a:path>
                </a:pathLst>
              </a:custGeom>
              <a:noFill/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440AE158-2721-4FDD-B213-0BF3B8396EA6}"/>
                  </a:ext>
                </a:extLst>
              </p:cNvPr>
              <p:cNvSpPr/>
              <p:nvPr/>
            </p:nvSpPr>
            <p:spPr>
              <a:xfrm>
                <a:off x="6820223" y="1486128"/>
                <a:ext cx="1843759" cy="154035"/>
              </a:xfrm>
              <a:custGeom>
                <a:avLst/>
                <a:gdLst>
                  <a:gd name="connsiteX0" fmla="*/ 0 w 1394460"/>
                  <a:gd name="connsiteY0" fmla="*/ 0 h 111760"/>
                  <a:gd name="connsiteX1" fmla="*/ 396240 w 1394460"/>
                  <a:gd name="connsiteY1" fmla="*/ 10160 h 111760"/>
                  <a:gd name="connsiteX2" fmla="*/ 805180 w 1394460"/>
                  <a:gd name="connsiteY2" fmla="*/ 35560 h 111760"/>
                  <a:gd name="connsiteX3" fmla="*/ 1178560 w 1394460"/>
                  <a:gd name="connsiteY3" fmla="*/ 78740 h 111760"/>
                  <a:gd name="connsiteX4" fmla="*/ 1394460 w 1394460"/>
                  <a:gd name="connsiteY4" fmla="*/ 111760 h 11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460" h="111760">
                    <a:moveTo>
                      <a:pt x="0" y="0"/>
                    </a:moveTo>
                    <a:lnTo>
                      <a:pt x="396240" y="10160"/>
                    </a:lnTo>
                    <a:cubicBezTo>
                      <a:pt x="530437" y="16087"/>
                      <a:pt x="674793" y="24130"/>
                      <a:pt x="805180" y="35560"/>
                    </a:cubicBezTo>
                    <a:cubicBezTo>
                      <a:pt x="935567" y="46990"/>
                      <a:pt x="1080347" y="66040"/>
                      <a:pt x="1178560" y="78740"/>
                    </a:cubicBezTo>
                    <a:cubicBezTo>
                      <a:pt x="1276773" y="91440"/>
                      <a:pt x="1335616" y="101600"/>
                      <a:pt x="1394460" y="111760"/>
                    </a:cubicBezTo>
                  </a:path>
                </a:pathLst>
              </a:custGeom>
              <a:noFill/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509288D-DC93-440C-9802-957AC3284D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6126" y="2176851"/>
                <a:ext cx="899834" cy="116688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42D3B16C-A5C2-4356-8BFE-0B14C93563DE}"/>
                  </a:ext>
                </a:extLst>
              </p:cNvPr>
              <p:cNvSpPr/>
              <p:nvPr/>
            </p:nvSpPr>
            <p:spPr>
              <a:xfrm>
                <a:off x="6364674" y="2974584"/>
                <a:ext cx="1175818" cy="76074"/>
              </a:xfrm>
              <a:custGeom>
                <a:avLst/>
                <a:gdLst>
                  <a:gd name="connsiteX0" fmla="*/ 0 w 1394460"/>
                  <a:gd name="connsiteY0" fmla="*/ 0 h 111760"/>
                  <a:gd name="connsiteX1" fmla="*/ 396240 w 1394460"/>
                  <a:gd name="connsiteY1" fmla="*/ 10160 h 111760"/>
                  <a:gd name="connsiteX2" fmla="*/ 805180 w 1394460"/>
                  <a:gd name="connsiteY2" fmla="*/ 35560 h 111760"/>
                  <a:gd name="connsiteX3" fmla="*/ 1178560 w 1394460"/>
                  <a:gd name="connsiteY3" fmla="*/ 78740 h 111760"/>
                  <a:gd name="connsiteX4" fmla="*/ 1394460 w 1394460"/>
                  <a:gd name="connsiteY4" fmla="*/ 111760 h 11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460" h="111760">
                    <a:moveTo>
                      <a:pt x="0" y="0"/>
                    </a:moveTo>
                    <a:lnTo>
                      <a:pt x="396240" y="10160"/>
                    </a:lnTo>
                    <a:cubicBezTo>
                      <a:pt x="530437" y="16087"/>
                      <a:pt x="674793" y="24130"/>
                      <a:pt x="805180" y="35560"/>
                    </a:cubicBezTo>
                    <a:cubicBezTo>
                      <a:pt x="935567" y="46990"/>
                      <a:pt x="1080347" y="66040"/>
                      <a:pt x="1178560" y="78740"/>
                    </a:cubicBezTo>
                    <a:cubicBezTo>
                      <a:pt x="1276773" y="91440"/>
                      <a:pt x="1335616" y="101600"/>
                      <a:pt x="1394460" y="111760"/>
                    </a:cubicBezTo>
                  </a:path>
                </a:pathLst>
              </a:cu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0D3EFD2-34FD-45AB-9BB3-525D799188F5}"/>
                  </a:ext>
                </a:extLst>
              </p:cNvPr>
              <p:cNvCxnSpPr>
                <a:stCxn id="44" idx="0"/>
                <a:endCxn id="34" idx="0"/>
              </p:cNvCxnSpPr>
              <p:nvPr/>
            </p:nvCxnSpPr>
            <p:spPr>
              <a:xfrm flipV="1">
                <a:off x="6820224" y="887506"/>
                <a:ext cx="574193" cy="598611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43CA4D9-6A50-41D7-A0FD-16E971E111F2}"/>
                  </a:ext>
                </a:extLst>
              </p:cNvPr>
              <p:cNvCxnSpPr>
                <a:cxnSpLocks/>
                <a:stCxn id="44" idx="4"/>
                <a:endCxn id="34" idx="4"/>
              </p:cNvCxnSpPr>
              <p:nvPr/>
            </p:nvCxnSpPr>
            <p:spPr>
              <a:xfrm flipV="1">
                <a:off x="8663986" y="1041539"/>
                <a:ext cx="574193" cy="598611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26F7838-3D0E-43C0-95B1-96E345E3024E}"/>
                  </a:ext>
                </a:extLst>
              </p:cNvPr>
              <p:cNvCxnSpPr>
                <a:cxnSpLocks/>
                <a:stCxn id="43" idx="4"/>
                <a:endCxn id="33" idx="4"/>
              </p:cNvCxnSpPr>
              <p:nvPr/>
            </p:nvCxnSpPr>
            <p:spPr>
              <a:xfrm flipV="1">
                <a:off x="8673676" y="2408248"/>
                <a:ext cx="574193" cy="598611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98670500-4D98-469F-A9E0-F5388D10CC40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 flipV="1">
                <a:off x="6805974" y="2174794"/>
                <a:ext cx="595642" cy="606668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10481CC-A069-4658-B30E-D464811F113F}"/>
                  </a:ext>
                </a:extLst>
              </p:cNvPr>
              <p:cNvSpPr/>
              <p:nvPr/>
            </p:nvSpPr>
            <p:spPr>
              <a:xfrm>
                <a:off x="4666424" y="2273159"/>
                <a:ext cx="1730182" cy="338577"/>
              </a:xfrm>
              <a:prstGeom prst="rect">
                <a:avLst/>
              </a:prstGeom>
              <a:solidFill>
                <a:srgbClr val="F8E2DE"/>
              </a:solidFill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74509D-2CAD-4B4D-9933-28D326B132AA}"/>
                  </a:ext>
                </a:extLst>
              </p:cNvPr>
              <p:cNvSpPr txBox="1"/>
              <p:nvPr/>
            </p:nvSpPr>
            <p:spPr>
              <a:xfrm>
                <a:off x="4506325" y="2244215"/>
                <a:ext cx="2087010" cy="53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Eye</a:t>
                </a: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Tracker </a:t>
                </a: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Vector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77CD662-1A11-4D5C-A0D1-88F6659A5BB1}"/>
                  </a:ext>
                </a:extLst>
              </p:cNvPr>
              <p:cNvSpPr/>
              <p:nvPr/>
            </p:nvSpPr>
            <p:spPr>
              <a:xfrm>
                <a:off x="9381380" y="2548017"/>
                <a:ext cx="1261517" cy="55444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CBBA060-9697-46EB-AD12-C306C9F3DD12}"/>
                  </a:ext>
                </a:extLst>
              </p:cNvPr>
              <p:cNvSpPr txBox="1"/>
              <p:nvPr/>
            </p:nvSpPr>
            <p:spPr>
              <a:xfrm>
                <a:off x="9258073" y="2663944"/>
                <a:ext cx="1426484" cy="335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Driver’s sight</a:t>
                </a:r>
                <a:endParaRPr kumimoji="0" lang="ko-KR" altLang="en-US" sz="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C546D20F-04B1-466A-AFF3-35DD38113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3000"/>
              </a:blip>
              <a:stretch>
                <a:fillRect/>
              </a:stretch>
            </p:blipFill>
            <p:spPr>
              <a:xfrm rot="186060">
                <a:off x="6448301" y="3037261"/>
                <a:ext cx="1060526" cy="634106"/>
              </a:xfrm>
              <a:prstGeom prst="rect">
                <a:avLst/>
              </a:prstGeom>
            </p:spPr>
          </p:pic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E8A8F08-3B62-406E-96CB-0F0DFC462FDD}"/>
                </a:ext>
              </a:extLst>
            </p:cNvPr>
            <p:cNvSpPr/>
            <p:nvPr/>
          </p:nvSpPr>
          <p:spPr>
            <a:xfrm>
              <a:off x="413985" y="2541703"/>
              <a:ext cx="5520649" cy="370870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428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3188255" y="-6586"/>
            <a:ext cx="7876824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Applying Eyes 4 Vehicles in Real World.</a:t>
            </a:r>
            <a:endParaRPr lang="en-US" altLang="ko-KR" sz="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Real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World ( </a:t>
            </a:r>
            <a:r>
              <a:rPr lang="en-US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EyeTracker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&amp; Camera &amp; Lidar / Sensor 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Map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" name="Picture 4" descr="New Eagle Branded Kvaser Leaf Light HS V2 (685-0)">
            <a:extLst>
              <a:ext uri="{FF2B5EF4-FFF2-40B4-BE49-F238E27FC236}">
                <a16:creationId xmlns:a16="http://schemas.microsoft.com/office/drawing/2014/main" id="{08654824-5B36-40FE-87AB-AD82CE462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68" y="4333461"/>
            <a:ext cx="891209" cy="129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6DBC75-A580-4739-9C02-B5BBBD0C489E}"/>
              </a:ext>
            </a:extLst>
          </p:cNvPr>
          <p:cNvGrpSpPr/>
          <p:nvPr/>
        </p:nvGrpSpPr>
        <p:grpSpPr>
          <a:xfrm>
            <a:off x="430795" y="3305589"/>
            <a:ext cx="5155750" cy="3290846"/>
            <a:chOff x="430795" y="3305589"/>
            <a:chExt cx="5155750" cy="3290846"/>
          </a:xfrm>
        </p:grpSpPr>
        <p:pic>
          <p:nvPicPr>
            <p:cNvPr id="1030" name="Picture 6" descr="친환경 소형 SUV '니로(NIRO)'출시">
              <a:extLst>
                <a:ext uri="{FF2B5EF4-FFF2-40B4-BE49-F238E27FC236}">
                  <a16:creationId xmlns:a16="http://schemas.microsoft.com/office/drawing/2014/main" id="{F706019D-4BB9-41F9-A8C1-77F31917D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34" y="4214280"/>
              <a:ext cx="4284739" cy="238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172F472-3AB0-4A2A-B9C7-12E510E4D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0" r="26350"/>
            <a:stretch/>
          </p:blipFill>
          <p:spPr bwMode="auto">
            <a:xfrm>
              <a:off x="2712567" y="3414258"/>
              <a:ext cx="795456" cy="83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C8DE5A3-C542-47A2-8443-7FF1DD5D9290}"/>
                </a:ext>
              </a:extLst>
            </p:cNvPr>
            <p:cNvGrpSpPr/>
            <p:nvPr/>
          </p:nvGrpSpPr>
          <p:grpSpPr>
            <a:xfrm>
              <a:off x="864452" y="3600094"/>
              <a:ext cx="1371451" cy="499190"/>
              <a:chOff x="4570171" y="1275958"/>
              <a:chExt cx="2451658" cy="90347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B74BEECE-043B-4DDF-B656-6C3B96FE62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4570171" y="1441385"/>
                <a:ext cx="726662" cy="738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>
                <a:extLst>
                  <a:ext uri="{FF2B5EF4-FFF2-40B4-BE49-F238E27FC236}">
                    <a16:creationId xmlns:a16="http://schemas.microsoft.com/office/drawing/2014/main" id="{66B0AC90-0CD1-4B4B-BC30-CB28C68F1B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669" y="1275958"/>
                <a:ext cx="726662" cy="738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D0287307-9864-4880-A08D-E1EE0043A2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0000">
                <a:off x="6295167" y="1441385"/>
                <a:ext cx="726662" cy="738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 descr="모빌아이 애프터 마켓용 ADAS">
              <a:extLst>
                <a:ext uri="{FF2B5EF4-FFF2-40B4-BE49-F238E27FC236}">
                  <a16:creationId xmlns:a16="http://schemas.microsoft.com/office/drawing/2014/main" id="{B3E41264-8D32-4014-9F79-5524C739E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431" y="3528427"/>
              <a:ext cx="951248" cy="736877"/>
            </a:xfrm>
            <a:prstGeom prst="rect">
              <a:avLst/>
            </a:prstGeom>
            <a:noFill/>
          </p:spPr>
        </p:pic>
        <p:pic>
          <p:nvPicPr>
            <p:cNvPr id="1032" name="Picture 8" descr="모빌아이 로고">
              <a:extLst>
                <a:ext uri="{FF2B5EF4-FFF2-40B4-BE49-F238E27FC236}">
                  <a16:creationId xmlns:a16="http://schemas.microsoft.com/office/drawing/2014/main" id="{9BF9434B-9F48-4870-A7E8-D1241B22C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965" y="3592306"/>
              <a:ext cx="1090181" cy="575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B53FA4C-77D5-4D40-A561-F0411C162839}"/>
                </a:ext>
              </a:extLst>
            </p:cNvPr>
            <p:cNvSpPr/>
            <p:nvPr/>
          </p:nvSpPr>
          <p:spPr>
            <a:xfrm>
              <a:off x="430795" y="3305589"/>
              <a:ext cx="5155750" cy="32908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5FCD17-0223-4C65-B314-E9DF51B26FB7}"/>
                </a:ext>
              </a:extLst>
            </p:cNvPr>
            <p:cNvSpPr txBox="1"/>
            <p:nvPr/>
          </p:nvSpPr>
          <p:spPr>
            <a:xfrm>
              <a:off x="4497705" y="6099931"/>
              <a:ext cx="758190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MS Reference Sans Serif" panose="020B0604030504040204" pitchFamily="34" charset="0"/>
                </a:rPr>
                <a:t>sensor</a:t>
              </a:r>
              <a:endParaRPr lang="ko-KR" altLang="en-US" sz="1200" b="1" dirty="0">
                <a:solidFill>
                  <a:schemeClr val="bg1"/>
                </a:solidFill>
                <a:latin typeface="MS Reference Sans Serif" panose="020B060403050404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01F45E-18AC-451B-9924-FA30F1595458}"/>
                </a:ext>
              </a:extLst>
            </p:cNvPr>
            <p:cNvSpPr txBox="1"/>
            <p:nvPr/>
          </p:nvSpPr>
          <p:spPr>
            <a:xfrm>
              <a:off x="844421" y="4106400"/>
              <a:ext cx="1374365" cy="369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MS Reference Sans Serif" panose="020B0604030504040204" pitchFamily="34" charset="0"/>
                </a:rPr>
                <a:t>VLP 16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Noto Sans"/>
                </a:rPr>
                <a:t>Three Lidar Calibration</a:t>
              </a:r>
              <a:endParaRPr lang="ko-KR" altLang="en-US" sz="1000" b="1" dirty="0">
                <a:latin typeface="MS Reference Sans Serif" panose="020B060403050404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A769002-E45D-48E4-8EC2-CB4A5C258EA5}"/>
                </a:ext>
              </a:extLst>
            </p:cNvPr>
            <p:cNvSpPr txBox="1"/>
            <p:nvPr/>
          </p:nvSpPr>
          <p:spPr>
            <a:xfrm>
              <a:off x="2431261" y="4153990"/>
              <a:ext cx="1259801" cy="369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MS Reference Sans Serif" panose="020B0604030504040204" pitchFamily="34" charset="0"/>
                </a:rPr>
                <a:t>V.360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Noto Sans"/>
                </a:rPr>
                <a:t>360-degree camera</a:t>
              </a:r>
              <a:endParaRPr lang="ko-KR" altLang="en-US" sz="1000" b="1" dirty="0">
                <a:latin typeface="MS Reference Sans Serif" panose="020B060403050404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5E1721-1F1C-4D3B-BCDF-76531153B340}"/>
                </a:ext>
              </a:extLst>
            </p:cNvPr>
            <p:cNvSpPr txBox="1"/>
            <p:nvPr/>
          </p:nvSpPr>
          <p:spPr>
            <a:xfrm>
              <a:off x="4113520" y="4210248"/>
              <a:ext cx="972625" cy="369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MS Reference Sans Serif" panose="020B0604030504040204" pitchFamily="34" charset="0"/>
                </a:rPr>
                <a:t>Mobileye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Noto Sans"/>
                </a:rPr>
                <a:t>ADAS System</a:t>
              </a:r>
              <a:endParaRPr lang="ko-KR" altLang="en-US" sz="1000" b="1" dirty="0">
                <a:latin typeface="MS Reference Sans Serif" panose="020B060403050404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9B5A4B2-84B1-4A49-A5D1-6076693D217E}"/>
                </a:ext>
              </a:extLst>
            </p:cNvPr>
            <p:cNvSpPr txBox="1"/>
            <p:nvPr/>
          </p:nvSpPr>
          <p:spPr>
            <a:xfrm>
              <a:off x="1154459" y="6219819"/>
              <a:ext cx="619999" cy="22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MS Reference Sans Serif" panose="020B0604030504040204" pitchFamily="34" charset="0"/>
                </a:rPr>
                <a:t>Niro</a:t>
              </a:r>
              <a:endParaRPr lang="ko-KR" altLang="en-US" sz="1000" b="1" dirty="0">
                <a:latin typeface="MS Reference Sans Serif" panose="020B060403050404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8B37A80-857C-407B-8F01-02FEEF0C7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r="21888"/>
          <a:stretch/>
        </p:blipFill>
        <p:spPr bwMode="auto">
          <a:xfrm>
            <a:off x="3058388" y="1705488"/>
            <a:ext cx="1288287" cy="81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무료 사람 아이콘">
            <a:extLst>
              <a:ext uri="{FF2B5EF4-FFF2-40B4-BE49-F238E27FC236}">
                <a16:creationId xmlns:a16="http://schemas.microsoft.com/office/drawing/2014/main" id="{5F59D10F-BDAC-4B8D-8570-8139812F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60" y="1667995"/>
            <a:ext cx="921474" cy="9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2EDC363E-417F-4023-A33D-0BE4F02ADDCE}"/>
              </a:ext>
            </a:extLst>
          </p:cNvPr>
          <p:cNvSpPr/>
          <p:nvPr/>
        </p:nvSpPr>
        <p:spPr>
          <a:xfrm>
            <a:off x="835610" y="1585304"/>
            <a:ext cx="4250535" cy="1362421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B38AB94-BDD6-4C77-8811-F35C9E50110D}"/>
              </a:ext>
            </a:extLst>
          </p:cNvPr>
          <p:cNvSpPr txBox="1"/>
          <p:nvPr/>
        </p:nvSpPr>
        <p:spPr>
          <a:xfrm>
            <a:off x="1678542" y="2553094"/>
            <a:ext cx="619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MS Reference Sans Serif" panose="020B0604030504040204" pitchFamily="34" charset="0"/>
              </a:rPr>
              <a:t>user</a:t>
            </a:r>
            <a:endParaRPr lang="ko-KR" altLang="en-US" sz="1000" b="1" dirty="0">
              <a:latin typeface="MS Reference Sans Serif" panose="020B0604030504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F6AAEC-FF0D-44AD-91A9-F0964B888228}"/>
              </a:ext>
            </a:extLst>
          </p:cNvPr>
          <p:cNvSpPr txBox="1"/>
          <p:nvPr/>
        </p:nvSpPr>
        <p:spPr>
          <a:xfrm>
            <a:off x="2975222" y="2395074"/>
            <a:ext cx="125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latin typeface="MS Reference Sans Serif" panose="020B0604030504040204" pitchFamily="34" charset="0"/>
              </a:rPr>
              <a:t>Tobii</a:t>
            </a:r>
            <a:r>
              <a:rPr lang="en-US" altLang="ko-KR" sz="1000" b="1" dirty="0">
                <a:latin typeface="MS Reference Sans Serif" panose="020B0604030504040204" pitchFamily="34" charset="0"/>
              </a:rPr>
              <a:t> glasses 2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Noto Sans"/>
              </a:rPr>
              <a:t>Eye Tracker</a:t>
            </a:r>
            <a:endParaRPr lang="ko-KR" altLang="en-US" sz="1000" b="1" dirty="0">
              <a:latin typeface="MS Reference Sans Serif" panose="020B060403050404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8C6C9E-A946-46E4-B922-6B7BD3AA5D38}"/>
              </a:ext>
            </a:extLst>
          </p:cNvPr>
          <p:cNvGrpSpPr/>
          <p:nvPr/>
        </p:nvGrpSpPr>
        <p:grpSpPr>
          <a:xfrm>
            <a:off x="3448877" y="3975651"/>
            <a:ext cx="4323522" cy="1769166"/>
            <a:chOff x="3448877" y="3975651"/>
            <a:chExt cx="4323522" cy="1769166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6541139-1689-4348-9CA7-56855B2FB578}"/>
                </a:ext>
              </a:extLst>
            </p:cNvPr>
            <p:cNvSpPr/>
            <p:nvPr/>
          </p:nvSpPr>
          <p:spPr>
            <a:xfrm>
              <a:off x="4651512" y="3975651"/>
              <a:ext cx="3120887" cy="984251"/>
            </a:xfrm>
            <a:custGeom>
              <a:avLst/>
              <a:gdLst>
                <a:gd name="connsiteX0" fmla="*/ 0 w 2673626"/>
                <a:gd name="connsiteY0" fmla="*/ 99391 h 626885"/>
                <a:gd name="connsiteX1" fmla="*/ 1123122 w 2673626"/>
                <a:gd name="connsiteY1" fmla="*/ 626165 h 626885"/>
                <a:gd name="connsiteX2" fmla="*/ 2673626 w 2673626"/>
                <a:gd name="connsiteY2" fmla="*/ 0 h 626885"/>
                <a:gd name="connsiteX0" fmla="*/ 0 w 3120887"/>
                <a:gd name="connsiteY0" fmla="*/ 0 h 984251"/>
                <a:gd name="connsiteX1" fmla="*/ 1570383 w 3120887"/>
                <a:gd name="connsiteY1" fmla="*/ 983974 h 984251"/>
                <a:gd name="connsiteX2" fmla="*/ 3120887 w 3120887"/>
                <a:gd name="connsiteY2" fmla="*/ 357809 h 98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0887" h="984251">
                  <a:moveTo>
                    <a:pt x="0" y="0"/>
                  </a:moveTo>
                  <a:cubicBezTo>
                    <a:pt x="338759" y="271669"/>
                    <a:pt x="1124779" y="1000539"/>
                    <a:pt x="1570383" y="983974"/>
                  </a:cubicBezTo>
                  <a:cubicBezTo>
                    <a:pt x="2015987" y="967409"/>
                    <a:pt x="2568437" y="662609"/>
                    <a:pt x="3120887" y="357809"/>
                  </a:cubicBezTo>
                </a:path>
              </a:pathLst>
            </a:custGeom>
            <a:noFill/>
            <a:ln w="190500">
              <a:solidFill>
                <a:schemeClr val="accent4">
                  <a:lumMod val="75000"/>
                  <a:alpha val="38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3BAE141-165C-42F5-B32F-17371F8F3C8A}"/>
                </a:ext>
              </a:extLst>
            </p:cNvPr>
            <p:cNvSpPr/>
            <p:nvPr/>
          </p:nvSpPr>
          <p:spPr>
            <a:xfrm>
              <a:off x="3448877" y="4937359"/>
              <a:ext cx="3156579" cy="807458"/>
            </a:xfrm>
            <a:custGeom>
              <a:avLst/>
              <a:gdLst>
                <a:gd name="connsiteX0" fmla="*/ 0 w 1719470"/>
                <a:gd name="connsiteY0" fmla="*/ 536713 h 536713"/>
                <a:gd name="connsiteX1" fmla="*/ 1719470 w 1719470"/>
                <a:gd name="connsiteY1" fmla="*/ 0 h 536713"/>
                <a:gd name="connsiteX0" fmla="*/ 0 w 2926658"/>
                <a:gd name="connsiteY0" fmla="*/ 748669 h 748669"/>
                <a:gd name="connsiteX1" fmla="*/ 2926658 w 2926658"/>
                <a:gd name="connsiteY1" fmla="*/ 0 h 748669"/>
                <a:gd name="connsiteX0" fmla="*/ 0 w 2926658"/>
                <a:gd name="connsiteY0" fmla="*/ 748669 h 748669"/>
                <a:gd name="connsiteX1" fmla="*/ 1492860 w 2926658"/>
                <a:gd name="connsiteY1" fmla="*/ 684160 h 748669"/>
                <a:gd name="connsiteX2" fmla="*/ 2926658 w 2926658"/>
                <a:gd name="connsiteY2" fmla="*/ 0 h 748669"/>
                <a:gd name="connsiteX0" fmla="*/ 0 w 2926658"/>
                <a:gd name="connsiteY0" fmla="*/ 748669 h 883047"/>
                <a:gd name="connsiteX1" fmla="*/ 1492860 w 2926658"/>
                <a:gd name="connsiteY1" fmla="*/ 684160 h 883047"/>
                <a:gd name="connsiteX2" fmla="*/ 2926658 w 2926658"/>
                <a:gd name="connsiteY2" fmla="*/ 0 h 883047"/>
                <a:gd name="connsiteX0" fmla="*/ 0 w 2926658"/>
                <a:gd name="connsiteY0" fmla="*/ 748669 h 883047"/>
                <a:gd name="connsiteX1" fmla="*/ 1492860 w 2926658"/>
                <a:gd name="connsiteY1" fmla="*/ 684160 h 883047"/>
                <a:gd name="connsiteX2" fmla="*/ 2926658 w 2926658"/>
                <a:gd name="connsiteY2" fmla="*/ 0 h 883047"/>
                <a:gd name="connsiteX0" fmla="*/ 0 w 2926658"/>
                <a:gd name="connsiteY0" fmla="*/ 748669 h 773148"/>
                <a:gd name="connsiteX1" fmla="*/ 1492860 w 2926658"/>
                <a:gd name="connsiteY1" fmla="*/ 684160 h 773148"/>
                <a:gd name="connsiteX2" fmla="*/ 2926658 w 2926658"/>
                <a:gd name="connsiteY2" fmla="*/ 0 h 773148"/>
                <a:gd name="connsiteX0" fmla="*/ 0 w 2926658"/>
                <a:gd name="connsiteY0" fmla="*/ 748669 h 773148"/>
                <a:gd name="connsiteX1" fmla="*/ 1492860 w 2926658"/>
                <a:gd name="connsiteY1" fmla="*/ 684160 h 773148"/>
                <a:gd name="connsiteX2" fmla="*/ 2926658 w 2926658"/>
                <a:gd name="connsiteY2" fmla="*/ 0 h 773148"/>
                <a:gd name="connsiteX0" fmla="*/ 0 w 2926658"/>
                <a:gd name="connsiteY0" fmla="*/ 748669 h 748669"/>
                <a:gd name="connsiteX1" fmla="*/ 1437570 w 2926658"/>
                <a:gd name="connsiteY1" fmla="*/ 592005 h 748669"/>
                <a:gd name="connsiteX2" fmla="*/ 2926658 w 2926658"/>
                <a:gd name="connsiteY2" fmla="*/ 0 h 748669"/>
                <a:gd name="connsiteX0" fmla="*/ 0 w 2926658"/>
                <a:gd name="connsiteY0" fmla="*/ 748669 h 748669"/>
                <a:gd name="connsiteX1" fmla="*/ 1400709 w 2926658"/>
                <a:gd name="connsiteY1" fmla="*/ 592005 h 748669"/>
                <a:gd name="connsiteX2" fmla="*/ 2926658 w 2926658"/>
                <a:gd name="connsiteY2" fmla="*/ 0 h 748669"/>
                <a:gd name="connsiteX0" fmla="*/ 0 w 2926658"/>
                <a:gd name="connsiteY0" fmla="*/ 748669 h 748669"/>
                <a:gd name="connsiteX1" fmla="*/ 1400709 w 2926658"/>
                <a:gd name="connsiteY1" fmla="*/ 592005 h 748669"/>
                <a:gd name="connsiteX2" fmla="*/ 2926658 w 2926658"/>
                <a:gd name="connsiteY2" fmla="*/ 0 h 748669"/>
                <a:gd name="connsiteX0" fmla="*/ 0 w 2926658"/>
                <a:gd name="connsiteY0" fmla="*/ 748669 h 748669"/>
                <a:gd name="connsiteX1" fmla="*/ 1400709 w 2926658"/>
                <a:gd name="connsiteY1" fmla="*/ 592005 h 748669"/>
                <a:gd name="connsiteX2" fmla="*/ 2926658 w 2926658"/>
                <a:gd name="connsiteY2" fmla="*/ 0 h 748669"/>
                <a:gd name="connsiteX0" fmla="*/ 0 w 2926658"/>
                <a:gd name="connsiteY0" fmla="*/ 748669 h 748669"/>
                <a:gd name="connsiteX1" fmla="*/ 1391494 w 2926658"/>
                <a:gd name="connsiteY1" fmla="*/ 509066 h 748669"/>
                <a:gd name="connsiteX2" fmla="*/ 2926658 w 2926658"/>
                <a:gd name="connsiteY2" fmla="*/ 0 h 74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6658" h="748669">
                  <a:moveTo>
                    <a:pt x="0" y="748669"/>
                  </a:moveTo>
                  <a:cubicBezTo>
                    <a:pt x="167409" y="707199"/>
                    <a:pt x="343653" y="735997"/>
                    <a:pt x="1391494" y="509066"/>
                  </a:cubicBezTo>
                  <a:cubicBezTo>
                    <a:pt x="2121307" y="238008"/>
                    <a:pt x="2353501" y="178904"/>
                    <a:pt x="2926658" y="0"/>
                  </a:cubicBezTo>
                </a:path>
              </a:pathLst>
            </a:custGeom>
            <a:noFill/>
            <a:ln w="190500">
              <a:solidFill>
                <a:schemeClr val="accent4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729A2B0-4886-4BFB-A364-9EA76BBFF444}"/>
              </a:ext>
            </a:extLst>
          </p:cNvPr>
          <p:cNvSpPr txBox="1"/>
          <p:nvPr/>
        </p:nvSpPr>
        <p:spPr>
          <a:xfrm>
            <a:off x="5895860" y="5634272"/>
            <a:ext cx="1419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latin typeface="MS Reference Sans Serif" panose="020B0604030504040204" pitchFamily="34" charset="0"/>
              </a:rPr>
              <a:t>Kvaser</a:t>
            </a:r>
            <a:r>
              <a:rPr lang="en-US" altLang="ko-KR" sz="1000" b="1" dirty="0">
                <a:latin typeface="MS Reference Sans Serif" panose="020B0604030504040204" pitchFamily="34" charset="0"/>
              </a:rPr>
              <a:t> leaf light v2 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Noto Sans"/>
              </a:rPr>
              <a:t>Can USB Interface</a:t>
            </a:r>
            <a:endParaRPr lang="ko-KR" altLang="en-US" sz="1000" b="1" dirty="0">
              <a:latin typeface="MS Reference Sans Serif" panose="020B0604030504040204" pitchFamily="34" charset="0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C60FEBD-713F-455E-BCA1-5308AB93A4B3}"/>
              </a:ext>
            </a:extLst>
          </p:cNvPr>
          <p:cNvSpPr/>
          <p:nvPr/>
        </p:nvSpPr>
        <p:spPr>
          <a:xfrm>
            <a:off x="2037124" y="2168446"/>
            <a:ext cx="5158805" cy="484309"/>
          </a:xfrm>
          <a:custGeom>
            <a:avLst/>
            <a:gdLst>
              <a:gd name="connsiteX0" fmla="*/ 0 w 2097157"/>
              <a:gd name="connsiteY0" fmla="*/ 0 h 596348"/>
              <a:gd name="connsiteX1" fmla="*/ 1033670 w 2097157"/>
              <a:gd name="connsiteY1" fmla="*/ 467139 h 596348"/>
              <a:gd name="connsiteX2" fmla="*/ 2097157 w 2097157"/>
              <a:gd name="connsiteY2" fmla="*/ 596348 h 596348"/>
              <a:gd name="connsiteX0" fmla="*/ 0 w 1948070"/>
              <a:gd name="connsiteY0" fmla="*/ 0 h 427383"/>
              <a:gd name="connsiteX1" fmla="*/ 884583 w 1948070"/>
              <a:gd name="connsiteY1" fmla="*/ 298174 h 427383"/>
              <a:gd name="connsiteX2" fmla="*/ 1948070 w 1948070"/>
              <a:gd name="connsiteY2" fmla="*/ 427383 h 427383"/>
              <a:gd name="connsiteX0" fmla="*/ 0 w 4247719"/>
              <a:gd name="connsiteY0" fmla="*/ 0 h 327991"/>
              <a:gd name="connsiteX1" fmla="*/ 3184232 w 4247719"/>
              <a:gd name="connsiteY1" fmla="*/ 198782 h 327991"/>
              <a:gd name="connsiteX2" fmla="*/ 4247719 w 4247719"/>
              <a:gd name="connsiteY2" fmla="*/ 327991 h 327991"/>
              <a:gd name="connsiteX0" fmla="*/ 0 w 4247719"/>
              <a:gd name="connsiteY0" fmla="*/ 0 h 327991"/>
              <a:gd name="connsiteX1" fmla="*/ 3184232 w 4247719"/>
              <a:gd name="connsiteY1" fmla="*/ 198782 h 327991"/>
              <a:gd name="connsiteX2" fmla="*/ 4247719 w 4247719"/>
              <a:gd name="connsiteY2" fmla="*/ 327991 h 327991"/>
              <a:gd name="connsiteX0" fmla="*/ 0 w 4247719"/>
              <a:gd name="connsiteY0" fmla="*/ 170938 h 498929"/>
              <a:gd name="connsiteX1" fmla="*/ 1899375 w 4247719"/>
              <a:gd name="connsiteY1" fmla="*/ 21851 h 498929"/>
              <a:gd name="connsiteX2" fmla="*/ 4247719 w 4247719"/>
              <a:gd name="connsiteY2" fmla="*/ 498929 h 498929"/>
              <a:gd name="connsiteX0" fmla="*/ 0 w 4247719"/>
              <a:gd name="connsiteY0" fmla="*/ 170938 h 498929"/>
              <a:gd name="connsiteX1" fmla="*/ 1899375 w 4247719"/>
              <a:gd name="connsiteY1" fmla="*/ 21851 h 498929"/>
              <a:gd name="connsiteX2" fmla="*/ 4247719 w 4247719"/>
              <a:gd name="connsiteY2" fmla="*/ 498929 h 498929"/>
              <a:gd name="connsiteX0" fmla="*/ 0 w 4247719"/>
              <a:gd name="connsiteY0" fmla="*/ 156318 h 484309"/>
              <a:gd name="connsiteX1" fmla="*/ 1899375 w 4247719"/>
              <a:gd name="connsiteY1" fmla="*/ 7231 h 484309"/>
              <a:gd name="connsiteX2" fmla="*/ 4247719 w 4247719"/>
              <a:gd name="connsiteY2" fmla="*/ 484309 h 484309"/>
              <a:gd name="connsiteX0" fmla="*/ 0 w 4247719"/>
              <a:gd name="connsiteY0" fmla="*/ 156318 h 484309"/>
              <a:gd name="connsiteX1" fmla="*/ 1899375 w 4247719"/>
              <a:gd name="connsiteY1" fmla="*/ 7231 h 484309"/>
              <a:gd name="connsiteX2" fmla="*/ 4247719 w 4247719"/>
              <a:gd name="connsiteY2" fmla="*/ 484309 h 48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7719" h="484309">
                <a:moveTo>
                  <a:pt x="0" y="156318"/>
                </a:moveTo>
                <a:cubicBezTo>
                  <a:pt x="399358" y="181166"/>
                  <a:pt x="1451644" y="-42464"/>
                  <a:pt x="1899375" y="7231"/>
                </a:cubicBezTo>
                <a:cubicBezTo>
                  <a:pt x="2322555" y="37048"/>
                  <a:pt x="3890738" y="469400"/>
                  <a:pt x="4247719" y="484309"/>
                </a:cubicBezTo>
              </a:path>
            </a:pathLst>
          </a:custGeom>
          <a:noFill/>
          <a:ln w="190500">
            <a:solidFill>
              <a:schemeClr val="accent1">
                <a:lumMod val="75000"/>
                <a:alpha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00A053C-6263-46B4-B082-7F6F78A2BA3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" r="3533"/>
          <a:stretch/>
        </p:blipFill>
        <p:spPr>
          <a:xfrm>
            <a:off x="7575893" y="1439008"/>
            <a:ext cx="4088053" cy="247439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2498C6-FDC0-4686-8826-44C12E7F823D}"/>
              </a:ext>
            </a:extLst>
          </p:cNvPr>
          <p:cNvSpPr/>
          <p:nvPr/>
        </p:nvSpPr>
        <p:spPr>
          <a:xfrm>
            <a:off x="8050802" y="4520386"/>
            <a:ext cx="3508408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We can detect objects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with our sensor.</a:t>
            </a:r>
          </a:p>
          <a:p>
            <a:pPr marL="228600" indent="-228600" latinLnBrk="0">
              <a:lnSpc>
                <a:spcPct val="150000"/>
              </a:lnSpc>
              <a:buAutoNum type="arabicPeriod"/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With </a:t>
            </a: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eyeTracker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we can support driver ergonomically.</a:t>
            </a:r>
          </a:p>
          <a:p>
            <a:pPr marL="228600" indent="-228600" latinLnBrk="0">
              <a:lnSpc>
                <a:spcPct val="150000"/>
              </a:lnSpc>
              <a:buAutoNum type="arabicPeriod"/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Based on our data collected by our sensors, we can do research on deep learning.</a:t>
            </a:r>
          </a:p>
        </p:txBody>
      </p:sp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5A70E6E7-0AED-451D-8B69-66F523CADD0A}"/>
              </a:ext>
            </a:extLst>
          </p:cNvPr>
          <p:cNvSpPr/>
          <p:nvPr/>
        </p:nvSpPr>
        <p:spPr>
          <a:xfrm>
            <a:off x="1505132" y="2980628"/>
            <a:ext cx="5710674" cy="936862"/>
          </a:xfrm>
          <a:custGeom>
            <a:avLst/>
            <a:gdLst>
              <a:gd name="connsiteX0" fmla="*/ 0 w 2097157"/>
              <a:gd name="connsiteY0" fmla="*/ 0 h 596348"/>
              <a:gd name="connsiteX1" fmla="*/ 1033670 w 2097157"/>
              <a:gd name="connsiteY1" fmla="*/ 467139 h 596348"/>
              <a:gd name="connsiteX2" fmla="*/ 2097157 w 2097157"/>
              <a:gd name="connsiteY2" fmla="*/ 596348 h 596348"/>
              <a:gd name="connsiteX0" fmla="*/ 0 w 1948070"/>
              <a:gd name="connsiteY0" fmla="*/ 0 h 427383"/>
              <a:gd name="connsiteX1" fmla="*/ 884583 w 1948070"/>
              <a:gd name="connsiteY1" fmla="*/ 298174 h 427383"/>
              <a:gd name="connsiteX2" fmla="*/ 1948070 w 1948070"/>
              <a:gd name="connsiteY2" fmla="*/ 427383 h 427383"/>
              <a:gd name="connsiteX0" fmla="*/ 0 w 2211132"/>
              <a:gd name="connsiteY0" fmla="*/ 169247 h 478859"/>
              <a:gd name="connsiteX1" fmla="*/ 884583 w 2211132"/>
              <a:gd name="connsiteY1" fmla="*/ 467421 h 478859"/>
              <a:gd name="connsiteX2" fmla="*/ 2211132 w 2211132"/>
              <a:gd name="connsiteY2" fmla="*/ 282 h 478859"/>
              <a:gd name="connsiteX0" fmla="*/ 0 w 2211132"/>
              <a:gd name="connsiteY0" fmla="*/ 329226 h 364421"/>
              <a:gd name="connsiteX1" fmla="*/ 1031588 w 2211132"/>
              <a:gd name="connsiteY1" fmla="*/ 11174 h 364421"/>
              <a:gd name="connsiteX2" fmla="*/ 2211132 w 2211132"/>
              <a:gd name="connsiteY2" fmla="*/ 160261 h 364421"/>
              <a:gd name="connsiteX0" fmla="*/ 0 w 2211132"/>
              <a:gd name="connsiteY0" fmla="*/ 318052 h 363971"/>
              <a:gd name="connsiteX1" fmla="*/ 1031588 w 2211132"/>
              <a:gd name="connsiteY1" fmla="*/ 0 h 363971"/>
              <a:gd name="connsiteX2" fmla="*/ 2211132 w 2211132"/>
              <a:gd name="connsiteY2" fmla="*/ 149087 h 363971"/>
              <a:gd name="connsiteX0" fmla="*/ 0 w 2211132"/>
              <a:gd name="connsiteY0" fmla="*/ 318052 h 318052"/>
              <a:gd name="connsiteX1" fmla="*/ 1031588 w 2211132"/>
              <a:gd name="connsiteY1" fmla="*/ 0 h 318052"/>
              <a:gd name="connsiteX2" fmla="*/ 2211132 w 2211132"/>
              <a:gd name="connsiteY2" fmla="*/ 149087 h 318052"/>
              <a:gd name="connsiteX0" fmla="*/ 0 w 2211132"/>
              <a:gd name="connsiteY0" fmla="*/ 318052 h 318052"/>
              <a:gd name="connsiteX1" fmla="*/ 1031588 w 2211132"/>
              <a:gd name="connsiteY1" fmla="*/ 0 h 318052"/>
              <a:gd name="connsiteX2" fmla="*/ 2211132 w 2211132"/>
              <a:gd name="connsiteY2" fmla="*/ 149087 h 318052"/>
              <a:gd name="connsiteX0" fmla="*/ 0 w 2211132"/>
              <a:gd name="connsiteY0" fmla="*/ 318052 h 318052"/>
              <a:gd name="connsiteX1" fmla="*/ 1031588 w 2211132"/>
              <a:gd name="connsiteY1" fmla="*/ 0 h 318052"/>
              <a:gd name="connsiteX2" fmla="*/ 2211132 w 2211132"/>
              <a:gd name="connsiteY2" fmla="*/ 149087 h 318052"/>
              <a:gd name="connsiteX0" fmla="*/ 0 w 2211132"/>
              <a:gd name="connsiteY0" fmla="*/ 318052 h 318052"/>
              <a:gd name="connsiteX1" fmla="*/ 1031588 w 2211132"/>
              <a:gd name="connsiteY1" fmla="*/ 0 h 318052"/>
              <a:gd name="connsiteX2" fmla="*/ 2211132 w 2211132"/>
              <a:gd name="connsiteY2" fmla="*/ 149087 h 318052"/>
              <a:gd name="connsiteX0" fmla="*/ 0 w 2211132"/>
              <a:gd name="connsiteY0" fmla="*/ 318748 h 342673"/>
              <a:gd name="connsiteX1" fmla="*/ 659841 w 2211132"/>
              <a:gd name="connsiteY1" fmla="*/ 327524 h 342673"/>
              <a:gd name="connsiteX2" fmla="*/ 1031588 w 2211132"/>
              <a:gd name="connsiteY2" fmla="*/ 696 h 342673"/>
              <a:gd name="connsiteX3" fmla="*/ 2211132 w 2211132"/>
              <a:gd name="connsiteY3" fmla="*/ 149783 h 342673"/>
              <a:gd name="connsiteX0" fmla="*/ 0 w 2211132"/>
              <a:gd name="connsiteY0" fmla="*/ 457677 h 481602"/>
              <a:gd name="connsiteX1" fmla="*/ 659841 w 2211132"/>
              <a:gd name="connsiteY1" fmla="*/ 466453 h 481602"/>
              <a:gd name="connsiteX2" fmla="*/ 1128302 w 2211132"/>
              <a:gd name="connsiteY2" fmla="*/ 477 h 481602"/>
              <a:gd name="connsiteX3" fmla="*/ 2211132 w 2211132"/>
              <a:gd name="connsiteY3" fmla="*/ 288712 h 481602"/>
              <a:gd name="connsiteX0" fmla="*/ 0 w 2211132"/>
              <a:gd name="connsiteY0" fmla="*/ 476816 h 500741"/>
              <a:gd name="connsiteX1" fmla="*/ 659841 w 2211132"/>
              <a:gd name="connsiteY1" fmla="*/ 485592 h 500741"/>
              <a:gd name="connsiteX2" fmla="*/ 1128302 w 2211132"/>
              <a:gd name="connsiteY2" fmla="*/ 19616 h 500741"/>
              <a:gd name="connsiteX3" fmla="*/ 2211132 w 2211132"/>
              <a:gd name="connsiteY3" fmla="*/ 307851 h 500741"/>
              <a:gd name="connsiteX0" fmla="*/ 0 w 2211132"/>
              <a:gd name="connsiteY0" fmla="*/ 563066 h 586991"/>
              <a:gd name="connsiteX1" fmla="*/ 659841 w 2211132"/>
              <a:gd name="connsiteY1" fmla="*/ 571842 h 586991"/>
              <a:gd name="connsiteX2" fmla="*/ 1136039 w 2211132"/>
              <a:gd name="connsiteY2" fmla="*/ 16413 h 586991"/>
              <a:gd name="connsiteX3" fmla="*/ 2211132 w 2211132"/>
              <a:gd name="connsiteY3" fmla="*/ 394101 h 586991"/>
              <a:gd name="connsiteX0" fmla="*/ 0 w 2211132"/>
              <a:gd name="connsiteY0" fmla="*/ 563066 h 586991"/>
              <a:gd name="connsiteX1" fmla="*/ 659841 w 2211132"/>
              <a:gd name="connsiteY1" fmla="*/ 571842 h 586991"/>
              <a:gd name="connsiteX2" fmla="*/ 1136039 w 2211132"/>
              <a:gd name="connsiteY2" fmla="*/ 16413 h 586991"/>
              <a:gd name="connsiteX3" fmla="*/ 2211132 w 2211132"/>
              <a:gd name="connsiteY3" fmla="*/ 394101 h 586991"/>
              <a:gd name="connsiteX0" fmla="*/ 0 w 2211132"/>
              <a:gd name="connsiteY0" fmla="*/ 550806 h 574731"/>
              <a:gd name="connsiteX1" fmla="*/ 659841 w 2211132"/>
              <a:gd name="connsiteY1" fmla="*/ 559582 h 574731"/>
              <a:gd name="connsiteX2" fmla="*/ 1136039 w 2211132"/>
              <a:gd name="connsiteY2" fmla="*/ 4153 h 574731"/>
              <a:gd name="connsiteX3" fmla="*/ 2211132 w 2211132"/>
              <a:gd name="connsiteY3" fmla="*/ 381841 h 574731"/>
              <a:gd name="connsiteX0" fmla="*/ 0 w 2199526"/>
              <a:gd name="connsiteY0" fmla="*/ 549819 h 573744"/>
              <a:gd name="connsiteX1" fmla="*/ 659841 w 2199526"/>
              <a:gd name="connsiteY1" fmla="*/ 558595 h 573744"/>
              <a:gd name="connsiteX2" fmla="*/ 1136039 w 2199526"/>
              <a:gd name="connsiteY2" fmla="*/ 3166 h 573744"/>
              <a:gd name="connsiteX3" fmla="*/ 2199526 w 2199526"/>
              <a:gd name="connsiteY3" fmla="*/ 520002 h 573744"/>
              <a:gd name="connsiteX0" fmla="*/ 0 w 2199526"/>
              <a:gd name="connsiteY0" fmla="*/ 551168 h 575093"/>
              <a:gd name="connsiteX1" fmla="*/ 659841 w 2199526"/>
              <a:gd name="connsiteY1" fmla="*/ 559944 h 575093"/>
              <a:gd name="connsiteX2" fmla="*/ 1136039 w 2199526"/>
              <a:gd name="connsiteY2" fmla="*/ 4515 h 575093"/>
              <a:gd name="connsiteX3" fmla="*/ 2199526 w 2199526"/>
              <a:gd name="connsiteY3" fmla="*/ 521351 h 575093"/>
              <a:gd name="connsiteX0" fmla="*/ 0 w 2195657"/>
              <a:gd name="connsiteY0" fmla="*/ 550442 h 600138"/>
              <a:gd name="connsiteX1" fmla="*/ 659841 w 2195657"/>
              <a:gd name="connsiteY1" fmla="*/ 559218 h 600138"/>
              <a:gd name="connsiteX2" fmla="*/ 1136039 w 2195657"/>
              <a:gd name="connsiteY2" fmla="*/ 3789 h 600138"/>
              <a:gd name="connsiteX3" fmla="*/ 2195657 w 2195657"/>
              <a:gd name="connsiteY3" fmla="*/ 600138 h 600138"/>
              <a:gd name="connsiteX0" fmla="*/ 0 w 2203394"/>
              <a:gd name="connsiteY0" fmla="*/ 549973 h 669243"/>
              <a:gd name="connsiteX1" fmla="*/ 659841 w 2203394"/>
              <a:gd name="connsiteY1" fmla="*/ 558749 h 669243"/>
              <a:gd name="connsiteX2" fmla="*/ 1136039 w 2203394"/>
              <a:gd name="connsiteY2" fmla="*/ 3320 h 669243"/>
              <a:gd name="connsiteX3" fmla="*/ 2203394 w 2203394"/>
              <a:gd name="connsiteY3" fmla="*/ 669243 h 669243"/>
              <a:gd name="connsiteX0" fmla="*/ 0 w 2222737"/>
              <a:gd name="connsiteY0" fmla="*/ 549516 h 758238"/>
              <a:gd name="connsiteX1" fmla="*/ 659841 w 2222737"/>
              <a:gd name="connsiteY1" fmla="*/ 558292 h 758238"/>
              <a:gd name="connsiteX2" fmla="*/ 1136039 w 2222737"/>
              <a:gd name="connsiteY2" fmla="*/ 2863 h 758238"/>
              <a:gd name="connsiteX3" fmla="*/ 2222737 w 2222737"/>
              <a:gd name="connsiteY3" fmla="*/ 758238 h 758238"/>
              <a:gd name="connsiteX0" fmla="*/ 0 w 2222737"/>
              <a:gd name="connsiteY0" fmla="*/ 549907 h 758629"/>
              <a:gd name="connsiteX1" fmla="*/ 659841 w 2222737"/>
              <a:gd name="connsiteY1" fmla="*/ 558683 h 758629"/>
              <a:gd name="connsiteX2" fmla="*/ 1136039 w 2222737"/>
              <a:gd name="connsiteY2" fmla="*/ 3254 h 758629"/>
              <a:gd name="connsiteX3" fmla="*/ 2222737 w 2222737"/>
              <a:gd name="connsiteY3" fmla="*/ 758629 h 758629"/>
              <a:gd name="connsiteX0" fmla="*/ 0 w 2222737"/>
              <a:gd name="connsiteY0" fmla="*/ 549601 h 817958"/>
              <a:gd name="connsiteX1" fmla="*/ 659841 w 2222737"/>
              <a:gd name="connsiteY1" fmla="*/ 558377 h 817958"/>
              <a:gd name="connsiteX2" fmla="*/ 1136039 w 2222737"/>
              <a:gd name="connsiteY2" fmla="*/ 2948 h 817958"/>
              <a:gd name="connsiteX3" fmla="*/ 2222737 w 2222737"/>
              <a:gd name="connsiteY3" fmla="*/ 817958 h 817958"/>
              <a:gd name="connsiteX0" fmla="*/ 0 w 2222737"/>
              <a:gd name="connsiteY0" fmla="*/ 549138 h 817495"/>
              <a:gd name="connsiteX1" fmla="*/ 659841 w 2222737"/>
              <a:gd name="connsiteY1" fmla="*/ 557914 h 817495"/>
              <a:gd name="connsiteX2" fmla="*/ 1136039 w 2222737"/>
              <a:gd name="connsiteY2" fmla="*/ 2485 h 817495"/>
              <a:gd name="connsiteX3" fmla="*/ 2222737 w 2222737"/>
              <a:gd name="connsiteY3" fmla="*/ 817495 h 817495"/>
              <a:gd name="connsiteX0" fmla="*/ 0 w 2222737"/>
              <a:gd name="connsiteY0" fmla="*/ 548928 h 817285"/>
              <a:gd name="connsiteX1" fmla="*/ 659841 w 2222737"/>
              <a:gd name="connsiteY1" fmla="*/ 557704 h 817285"/>
              <a:gd name="connsiteX2" fmla="*/ 1136039 w 2222737"/>
              <a:gd name="connsiteY2" fmla="*/ 2275 h 817285"/>
              <a:gd name="connsiteX3" fmla="*/ 2222737 w 2222737"/>
              <a:gd name="connsiteY3" fmla="*/ 817285 h 817285"/>
              <a:gd name="connsiteX0" fmla="*/ 0 w 2222737"/>
              <a:gd name="connsiteY0" fmla="*/ 548928 h 909881"/>
              <a:gd name="connsiteX1" fmla="*/ 625024 w 2222737"/>
              <a:gd name="connsiteY1" fmla="*/ 905574 h 909881"/>
              <a:gd name="connsiteX2" fmla="*/ 1136039 w 2222737"/>
              <a:gd name="connsiteY2" fmla="*/ 2275 h 909881"/>
              <a:gd name="connsiteX3" fmla="*/ 2222737 w 2222737"/>
              <a:gd name="connsiteY3" fmla="*/ 817285 h 909881"/>
              <a:gd name="connsiteX0" fmla="*/ 0 w 2222737"/>
              <a:gd name="connsiteY0" fmla="*/ 916676 h 923355"/>
              <a:gd name="connsiteX1" fmla="*/ 625024 w 2222737"/>
              <a:gd name="connsiteY1" fmla="*/ 905574 h 923355"/>
              <a:gd name="connsiteX2" fmla="*/ 1136039 w 2222737"/>
              <a:gd name="connsiteY2" fmla="*/ 2275 h 923355"/>
              <a:gd name="connsiteX3" fmla="*/ 2222737 w 2222737"/>
              <a:gd name="connsiteY3" fmla="*/ 817285 h 923355"/>
              <a:gd name="connsiteX0" fmla="*/ 0 w 2222737"/>
              <a:gd name="connsiteY0" fmla="*/ 916676 h 936862"/>
              <a:gd name="connsiteX1" fmla="*/ 625024 w 2222737"/>
              <a:gd name="connsiteY1" fmla="*/ 905574 h 936862"/>
              <a:gd name="connsiteX2" fmla="*/ 1136039 w 2222737"/>
              <a:gd name="connsiteY2" fmla="*/ 2275 h 936862"/>
              <a:gd name="connsiteX3" fmla="*/ 2222737 w 2222737"/>
              <a:gd name="connsiteY3" fmla="*/ 817285 h 93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737" h="936862">
                <a:moveTo>
                  <a:pt x="0" y="916676"/>
                </a:moveTo>
                <a:cubicBezTo>
                  <a:pt x="91276" y="931390"/>
                  <a:pt x="453093" y="958583"/>
                  <a:pt x="625024" y="905574"/>
                </a:cubicBezTo>
                <a:cubicBezTo>
                  <a:pt x="796955" y="852565"/>
                  <a:pt x="854924" y="94847"/>
                  <a:pt x="1136039" y="2275"/>
                </a:cubicBezTo>
                <a:cubicBezTo>
                  <a:pt x="1570673" y="-47421"/>
                  <a:pt x="1850283" y="732802"/>
                  <a:pt x="2222737" y="817285"/>
                </a:cubicBezTo>
              </a:path>
            </a:pathLst>
          </a:custGeom>
          <a:noFill/>
          <a:ln w="190500">
            <a:solidFill>
              <a:schemeClr val="accent6">
                <a:lumMod val="75000"/>
                <a:alpha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2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734B7D5-3558-4754-B91D-89627D6A8F02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AFD41F-1160-4DC3-B41E-4DB5424813D7}"/>
              </a:ext>
            </a:extLst>
          </p:cNvPr>
          <p:cNvSpPr/>
          <p:nvPr/>
        </p:nvSpPr>
        <p:spPr>
          <a:xfrm>
            <a:off x="3095655" y="66853"/>
            <a:ext cx="951634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Demo Scenario (Real World)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A58A73-1F5F-4CA8-A395-492E6C117287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Simulate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04B5FE69-4CD0-42A8-A8FC-F9299363AFF1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C6373-D615-46D2-A4CF-D03869053AAE}"/>
              </a:ext>
            </a:extLst>
          </p:cNvPr>
          <p:cNvSpPr txBox="1"/>
          <p:nvPr/>
        </p:nvSpPr>
        <p:spPr>
          <a:xfrm>
            <a:off x="592443" y="1370096"/>
            <a:ext cx="244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user turns right</a:t>
            </a:r>
            <a:endParaRPr lang="en-US" altLang="ko-KR" sz="1200" b="1" kern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0FC7D2-CC1C-489F-A3F8-BB9E1E216297}"/>
              </a:ext>
            </a:extLst>
          </p:cNvPr>
          <p:cNvSpPr txBox="1"/>
          <p:nvPr/>
        </p:nvSpPr>
        <p:spPr>
          <a:xfrm>
            <a:off x="6972546" y="6264358"/>
            <a:ext cx="244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user makes a U-turn.</a:t>
            </a:r>
            <a:endParaRPr lang="en-US" altLang="ko-KR" sz="1200" b="1" kern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F7281E-E52F-43F0-94CC-886E7B67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6" y="1724196"/>
            <a:ext cx="2918376" cy="2146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98547A-23E9-4748-B122-5077BB6D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18" y="4071385"/>
            <a:ext cx="2918376" cy="2146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D9FDD3-568B-4D5F-952F-4BDFF364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48" y="1721858"/>
            <a:ext cx="2918376" cy="2146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4E27CA-D8ED-4533-A505-4841D520A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812" y="1742114"/>
            <a:ext cx="2918376" cy="21469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7667B9-1525-4058-B164-44AB0E90E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204" y="4071386"/>
            <a:ext cx="2918376" cy="2146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7B6674-D2DE-4476-A84C-0949FA6E2645}"/>
              </a:ext>
            </a:extLst>
          </p:cNvPr>
          <p:cNvSpPr txBox="1"/>
          <p:nvPr/>
        </p:nvSpPr>
        <p:spPr>
          <a:xfrm>
            <a:off x="4551747" y="1379789"/>
            <a:ext cx="308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car in front suddenly interrupted.</a:t>
            </a:r>
            <a:endParaRPr lang="en-US" altLang="ko-KR" sz="1200" b="1" kern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1E463F-20D2-4BAC-93A9-AC8D511994BD}"/>
              </a:ext>
            </a:extLst>
          </p:cNvPr>
          <p:cNvSpPr txBox="1"/>
          <p:nvPr/>
        </p:nvSpPr>
        <p:spPr>
          <a:xfrm>
            <a:off x="8811383" y="1370423"/>
            <a:ext cx="308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Waiting for a green at an intersection</a:t>
            </a:r>
            <a:endParaRPr lang="en-US" altLang="ko-KR" sz="1200" b="1" kern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ACCD33-C4D3-4D57-B604-F7D7EE83455A}"/>
              </a:ext>
            </a:extLst>
          </p:cNvPr>
          <p:cNvSpPr txBox="1"/>
          <p:nvPr/>
        </p:nvSpPr>
        <p:spPr>
          <a:xfrm>
            <a:off x="2439172" y="6262022"/>
            <a:ext cx="244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user turns left</a:t>
            </a:r>
            <a:endParaRPr lang="en-US" altLang="ko-KR" sz="1200" b="1" kern="0" dirty="0"/>
          </a:p>
        </p:txBody>
      </p:sp>
    </p:spTree>
    <p:extLst>
      <p:ext uri="{BB962C8B-B14F-4D97-AF65-F5344CB8AC3E}">
        <p14:creationId xmlns:p14="http://schemas.microsoft.com/office/powerpoint/2010/main" val="389276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D51B9348-2D79-4F7E-9E51-D50CCE5F82F1}"/>
              </a:ext>
            </a:extLst>
          </p:cNvPr>
          <p:cNvGrpSpPr/>
          <p:nvPr/>
        </p:nvGrpSpPr>
        <p:grpSpPr>
          <a:xfrm>
            <a:off x="5052985" y="2375452"/>
            <a:ext cx="2086028" cy="2107096"/>
            <a:chOff x="4015618" y="1661670"/>
            <a:chExt cx="4215759" cy="4258338"/>
          </a:xfrm>
        </p:grpSpPr>
        <p:sp>
          <p:nvSpPr>
            <p:cNvPr id="3" name="한쪽 모서리가 둥근 사각형 6">
              <a:extLst>
                <a:ext uri="{FF2B5EF4-FFF2-40B4-BE49-F238E27FC236}">
                  <a16:creationId xmlns:a16="http://schemas.microsoft.com/office/drawing/2014/main" id="{2C0E6AC9-6581-4DD8-A2CF-6C6E5B8659D8}"/>
                </a:ext>
              </a:extLst>
            </p:cNvPr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bg2">
                <a:lumMod val="2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4" name="자유형 32">
              <a:extLst>
                <a:ext uri="{FF2B5EF4-FFF2-40B4-BE49-F238E27FC236}">
                  <a16:creationId xmlns:a16="http://schemas.microsoft.com/office/drawing/2014/main" id="{257A588F-3131-4DB3-825F-E02541412340}"/>
                </a:ext>
              </a:extLst>
            </p:cNvPr>
            <p:cNvSpPr/>
            <p:nvPr/>
          </p:nvSpPr>
          <p:spPr>
            <a:xfrm rot="5400000">
              <a:off x="6534459" y="3358588"/>
              <a:ext cx="1664678" cy="1729159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6" name="한쪽 모서리가 둥근 사각형 11">
              <a:extLst>
                <a:ext uri="{FF2B5EF4-FFF2-40B4-BE49-F238E27FC236}">
                  <a16:creationId xmlns:a16="http://schemas.microsoft.com/office/drawing/2014/main" id="{122435A5-83CA-404F-879A-64AAEB60598D}"/>
                </a:ext>
              </a:extLst>
            </p:cNvPr>
            <p:cNvSpPr/>
            <p:nvPr/>
          </p:nvSpPr>
          <p:spPr>
            <a:xfrm rot="16200000">
              <a:off x="5315906" y="1334036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bg2">
                <a:lumMod val="2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7" name="자유형 29">
              <a:extLst>
                <a:ext uri="{FF2B5EF4-FFF2-40B4-BE49-F238E27FC236}">
                  <a16:creationId xmlns:a16="http://schemas.microsoft.com/office/drawing/2014/main" id="{6D4A4A32-D2E3-4B98-A7B3-3B46B5D01642}"/>
                </a:ext>
              </a:extLst>
            </p:cNvPr>
            <p:cNvSpPr/>
            <p:nvPr/>
          </p:nvSpPr>
          <p:spPr>
            <a:xfrm>
              <a:off x="5704113" y="1661670"/>
              <a:ext cx="1664677" cy="1729159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ko-KR" sz="1100" dirty="0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8" name="한쪽 모서리가 둥근 사각형 16">
              <a:extLst>
                <a:ext uri="{FF2B5EF4-FFF2-40B4-BE49-F238E27FC236}">
                  <a16:creationId xmlns:a16="http://schemas.microsoft.com/office/drawing/2014/main" id="{83F04DEC-6364-4D40-8E3F-C658A7BC5D5D}"/>
                </a:ext>
              </a:extLst>
            </p:cNvPr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bg2">
                <a:lumMod val="2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9" name="자유형 33">
              <a:extLst>
                <a:ext uri="{FF2B5EF4-FFF2-40B4-BE49-F238E27FC236}">
                  <a16:creationId xmlns:a16="http://schemas.microsoft.com/office/drawing/2014/main" id="{D7C96524-14B5-422C-8257-9F75818DACC4}"/>
                </a:ext>
              </a:extLst>
            </p:cNvPr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10" name="한쪽 모서리가 둥근 사각형 21">
              <a:extLst>
                <a:ext uri="{FF2B5EF4-FFF2-40B4-BE49-F238E27FC236}">
                  <a16:creationId xmlns:a16="http://schemas.microsoft.com/office/drawing/2014/main" id="{89359B42-119F-4425-B072-DB5E5BD58637}"/>
                </a:ext>
              </a:extLst>
            </p:cNvPr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bg2">
                <a:lumMod val="2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12" name="자유형 34">
              <a:extLst>
                <a:ext uri="{FF2B5EF4-FFF2-40B4-BE49-F238E27FC236}">
                  <a16:creationId xmlns:a16="http://schemas.microsoft.com/office/drawing/2014/main" id="{0447B610-A7D1-4EAD-BEE2-2893451BD418}"/>
                </a:ext>
              </a:extLst>
            </p:cNvPr>
            <p:cNvSpPr/>
            <p:nvPr/>
          </p:nvSpPr>
          <p:spPr>
            <a:xfrm rot="10800000">
              <a:off x="4873362" y="4190849"/>
              <a:ext cx="1664677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E97B9A-B8AF-4AAF-B9D0-E89EAE3B8F04}"/>
                </a:ext>
              </a:extLst>
            </p:cNvPr>
            <p:cNvSpPr/>
            <p:nvPr/>
          </p:nvSpPr>
          <p:spPr>
            <a:xfrm>
              <a:off x="7152938" y="4221478"/>
              <a:ext cx="200386" cy="340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777E45-527B-4CF9-B53C-10524392D0B9}"/>
                </a:ext>
              </a:extLst>
            </p:cNvPr>
            <p:cNvSpPr/>
            <p:nvPr/>
          </p:nvSpPr>
          <p:spPr>
            <a:xfrm>
              <a:off x="4920966" y="4358896"/>
              <a:ext cx="819903" cy="3401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B11FD2-5FF1-4862-942D-5799C540B6C5}"/>
                </a:ext>
              </a:extLst>
            </p:cNvPr>
            <p:cNvSpPr/>
            <p:nvPr/>
          </p:nvSpPr>
          <p:spPr>
            <a:xfrm>
              <a:off x="4466226" y="2606727"/>
              <a:ext cx="1044092" cy="3401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prstClr val="white">
                    <a:alpha val="10000"/>
                  </a:prst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926AA23-DB36-4C2C-A851-58CB58BCFA05}"/>
                </a:ext>
              </a:extLst>
            </p:cNvPr>
            <p:cNvSpPr/>
            <p:nvPr/>
          </p:nvSpPr>
          <p:spPr>
            <a:xfrm>
              <a:off x="6497831" y="2420780"/>
              <a:ext cx="853714" cy="400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b="1" dirty="0">
                <a:solidFill>
                  <a:prstClr val="white">
                    <a:alpha val="10000"/>
                  </a:prstClr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607FF2-28C5-4D88-A4EA-749F1D3598E3}"/>
              </a:ext>
            </a:extLst>
          </p:cNvPr>
          <p:cNvSpPr/>
          <p:nvPr/>
        </p:nvSpPr>
        <p:spPr>
          <a:xfrm>
            <a:off x="2584047" y="2917568"/>
            <a:ext cx="7023905" cy="75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0" dirty="0">
                <a:solidFill>
                  <a:srgbClr val="222222"/>
                </a:solidFill>
                <a:effectLst/>
                <a:latin typeface="Nanum Gothic"/>
              </a:rPr>
              <a:t>Thank you very much for your attention.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6C1895-5A27-4548-B755-6D23F95F083A}"/>
              </a:ext>
            </a:extLst>
          </p:cNvPr>
          <p:cNvSpPr/>
          <p:nvPr/>
        </p:nvSpPr>
        <p:spPr>
          <a:xfrm>
            <a:off x="0" y="0"/>
            <a:ext cx="12192000" cy="42442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FB60BF-C59A-4979-A6AD-5697AB423469}"/>
              </a:ext>
            </a:extLst>
          </p:cNvPr>
          <p:cNvSpPr/>
          <p:nvPr/>
        </p:nvSpPr>
        <p:spPr>
          <a:xfrm>
            <a:off x="0" y="6433574"/>
            <a:ext cx="12192000" cy="42442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970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9110C8-B473-464C-B478-B667A3603142}"/>
              </a:ext>
            </a:extLst>
          </p:cNvPr>
          <p:cNvSpPr/>
          <p:nvPr/>
        </p:nvSpPr>
        <p:spPr>
          <a:xfrm>
            <a:off x="6793126" y="908806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Imaage_opencv.cpp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get_qrcode_touch_gazepoint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280F7-730B-41E7-8E41-A071E12215C9}"/>
              </a:ext>
            </a:extLst>
          </p:cNvPr>
          <p:cNvSpPr/>
          <p:nvPr/>
        </p:nvSpPr>
        <p:spPr>
          <a:xfrm>
            <a:off x="7510385" y="5979178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FB3AFF-2F08-4508-8C0E-32D173C703B7}"/>
              </a:ext>
            </a:extLst>
          </p:cNvPr>
          <p:cNvSpPr/>
          <p:nvPr/>
        </p:nvSpPr>
        <p:spPr>
          <a:xfrm>
            <a:off x="6271884" y="4773335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Wrapperspectivetransform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D4FD8-ED38-4E1E-96A4-7291476B632B}"/>
              </a:ext>
            </a:extLst>
          </p:cNvPr>
          <p:cNvSpPr/>
          <p:nvPr/>
        </p:nvSpPr>
        <p:spPr>
          <a:xfrm>
            <a:off x="8667834" y="3210237"/>
            <a:ext cx="2111977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G_monitor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==4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6FB209-682E-4BE6-8DE6-6C6B107B4053}"/>
              </a:ext>
            </a:extLst>
          </p:cNvPr>
          <p:cNvSpPr/>
          <p:nvPr/>
        </p:nvSpPr>
        <p:spPr>
          <a:xfrm>
            <a:off x="2817037" y="4723350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Demo.c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draw_detection_cv_v3()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0F43CA-21A4-4C10-B794-85121F357AB8}"/>
              </a:ext>
            </a:extLst>
          </p:cNvPr>
          <p:cNvSpPr/>
          <p:nvPr/>
        </p:nvSpPr>
        <p:spPr>
          <a:xfrm>
            <a:off x="2481743" y="908807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Detector.c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run_detector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0198B7-D56D-490C-99B1-2F6A956DAEA9}"/>
              </a:ext>
            </a:extLst>
          </p:cNvPr>
          <p:cNvSpPr/>
          <p:nvPr/>
        </p:nvSpPr>
        <p:spPr>
          <a:xfrm>
            <a:off x="254465" y="5811231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09F72E-D83F-442E-89AD-6C48B5FC13A3}"/>
              </a:ext>
            </a:extLst>
          </p:cNvPr>
          <p:cNvSpPr/>
          <p:nvPr/>
        </p:nvSpPr>
        <p:spPr>
          <a:xfrm>
            <a:off x="1460018" y="6858000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93E116-CFCE-418F-B510-32F6F04E96A5}"/>
              </a:ext>
            </a:extLst>
          </p:cNvPr>
          <p:cNvSpPr/>
          <p:nvPr/>
        </p:nvSpPr>
        <p:spPr>
          <a:xfrm>
            <a:off x="508933" y="908808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Darknet.c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36A0C0-2A8B-4C28-A73E-E1D3ECFD7918}"/>
              </a:ext>
            </a:extLst>
          </p:cNvPr>
          <p:cNvSpPr/>
          <p:nvPr/>
        </p:nvSpPr>
        <p:spPr>
          <a:xfrm rot="2634874">
            <a:off x="4638928" y="624830"/>
            <a:ext cx="1244736" cy="1225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Demo.c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DD1728-6E95-46A2-9AB7-216DE313B9B5}"/>
              </a:ext>
            </a:extLst>
          </p:cNvPr>
          <p:cNvSpPr/>
          <p:nvPr/>
        </p:nvSpPr>
        <p:spPr>
          <a:xfrm>
            <a:off x="9006563" y="4792760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Getperspectivetransform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EF10C1-7C8A-4E0F-BD50-3DFD2D473269}"/>
              </a:ext>
            </a:extLst>
          </p:cNvPr>
          <p:cNvSpPr/>
          <p:nvPr/>
        </p:nvSpPr>
        <p:spPr>
          <a:xfrm rot="2838674">
            <a:off x="9091379" y="766130"/>
            <a:ext cx="1264889" cy="12036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Aruco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::</a:t>
            </a: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detectmarkers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76D7FB-177D-400B-8E22-9A569931D885}"/>
              </a:ext>
            </a:extLst>
          </p:cNvPr>
          <p:cNvSpPr/>
          <p:nvPr/>
        </p:nvSpPr>
        <p:spPr>
          <a:xfrm>
            <a:off x="10932943" y="2505562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E2CA3C-7921-44EF-8CB6-F9CD708A1F13}"/>
              </a:ext>
            </a:extLst>
          </p:cNvPr>
          <p:cNvSpPr/>
          <p:nvPr/>
        </p:nvSpPr>
        <p:spPr>
          <a:xfrm rot="2634874">
            <a:off x="11529826" y="5974751"/>
            <a:ext cx="743197" cy="7271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3846EB-E070-4D1A-AD71-F1372F74B1A2}"/>
              </a:ext>
            </a:extLst>
          </p:cNvPr>
          <p:cNvSpPr/>
          <p:nvPr/>
        </p:nvSpPr>
        <p:spPr>
          <a:xfrm rot="2634874">
            <a:off x="4715834" y="6002253"/>
            <a:ext cx="743197" cy="7271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43ECF1-4F1F-48FE-902C-30897E204935}"/>
              </a:ext>
            </a:extLst>
          </p:cNvPr>
          <p:cNvSpPr/>
          <p:nvPr/>
        </p:nvSpPr>
        <p:spPr>
          <a:xfrm rot="2634874">
            <a:off x="11125471" y="4242423"/>
            <a:ext cx="743197" cy="7271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3AAD78-C688-4C79-A29D-03233ACE56A8}"/>
              </a:ext>
            </a:extLst>
          </p:cNvPr>
          <p:cNvSpPr/>
          <p:nvPr/>
        </p:nvSpPr>
        <p:spPr>
          <a:xfrm rot="2634874">
            <a:off x="2485916" y="6152313"/>
            <a:ext cx="743197" cy="7271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BB7EE7-6931-4150-A2EB-38BE69FE2B82}"/>
              </a:ext>
            </a:extLst>
          </p:cNvPr>
          <p:cNvCxnSpPr>
            <a:cxnSpLocks/>
          </p:cNvCxnSpPr>
          <p:nvPr/>
        </p:nvCxnSpPr>
        <p:spPr>
          <a:xfrm flipH="1">
            <a:off x="4388106" y="1712902"/>
            <a:ext cx="4881470" cy="3270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988B8D4-ADDA-4639-87B6-2646559BE975}"/>
              </a:ext>
            </a:extLst>
          </p:cNvPr>
          <p:cNvCxnSpPr>
            <a:endCxn id="10" idx="0"/>
          </p:cNvCxnSpPr>
          <p:nvPr/>
        </p:nvCxnSpPr>
        <p:spPr>
          <a:xfrm>
            <a:off x="9723822" y="2240887"/>
            <a:ext cx="1" cy="96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B72D25D-49A3-4C28-A0DF-D982879DE00B}"/>
              </a:ext>
            </a:extLst>
          </p:cNvPr>
          <p:cNvCxnSpPr>
            <a:stCxn id="10" idx="2"/>
          </p:cNvCxnSpPr>
          <p:nvPr/>
        </p:nvCxnSpPr>
        <p:spPr>
          <a:xfrm flipH="1">
            <a:off x="9723822" y="3914912"/>
            <a:ext cx="1" cy="80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CB7425C-E9EF-4D2E-B482-F6B52FAB003C}"/>
              </a:ext>
            </a:extLst>
          </p:cNvPr>
          <p:cNvCxnSpPr>
            <a:stCxn id="24" idx="1"/>
            <a:endCxn id="8" idx="3"/>
          </p:cNvCxnSpPr>
          <p:nvPr/>
        </p:nvCxnSpPr>
        <p:spPr>
          <a:xfrm flipH="1" flipV="1">
            <a:off x="7706402" y="5125673"/>
            <a:ext cx="1300161" cy="1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FD6427D-19B0-416C-86AB-7EFC91855821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388106" y="5125672"/>
            <a:ext cx="18837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4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9110C8-B473-464C-B478-B667A3603142}"/>
              </a:ext>
            </a:extLst>
          </p:cNvPr>
          <p:cNvSpPr/>
          <p:nvPr/>
        </p:nvSpPr>
        <p:spPr>
          <a:xfrm>
            <a:off x="5087432" y="952768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Controller.py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280F7-730B-41E7-8E41-A071E12215C9}"/>
              </a:ext>
            </a:extLst>
          </p:cNvPr>
          <p:cNvSpPr/>
          <p:nvPr/>
        </p:nvSpPr>
        <p:spPr>
          <a:xfrm>
            <a:off x="4370173" y="4846881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Start_recording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D4FD8-ED38-4E1E-96A4-7291476B632B}"/>
              </a:ext>
            </a:extLst>
          </p:cNvPr>
          <p:cNvSpPr/>
          <p:nvPr/>
        </p:nvSpPr>
        <p:spPr>
          <a:xfrm>
            <a:off x="6862958" y="3120166"/>
            <a:ext cx="2111977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Start_calibration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0F43CA-21A4-4C10-B794-85121F357AB8}"/>
              </a:ext>
            </a:extLst>
          </p:cNvPr>
          <p:cNvSpPr/>
          <p:nvPr/>
        </p:nvSpPr>
        <p:spPr>
          <a:xfrm>
            <a:off x="2817037" y="908805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Calibrate_and_record.py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0198B7-D56D-490C-99B1-2F6A956DAEA9}"/>
              </a:ext>
            </a:extLst>
          </p:cNvPr>
          <p:cNvSpPr/>
          <p:nvPr/>
        </p:nvSpPr>
        <p:spPr>
          <a:xfrm>
            <a:off x="1842781" y="2932642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Start_streaming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09F72E-D83F-442E-89AD-6C48B5FC13A3}"/>
              </a:ext>
            </a:extLst>
          </p:cNvPr>
          <p:cNvSpPr/>
          <p:nvPr/>
        </p:nvSpPr>
        <p:spPr>
          <a:xfrm>
            <a:off x="1460018" y="6858000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93E116-CFCE-418F-B510-32F6F04E96A5}"/>
              </a:ext>
            </a:extLst>
          </p:cNvPr>
          <p:cNvSpPr/>
          <p:nvPr/>
        </p:nvSpPr>
        <p:spPr>
          <a:xfrm>
            <a:off x="508933" y="908808"/>
            <a:ext cx="1434518" cy="704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EF10C1-7C8A-4E0F-BD50-3DFD2D473269}"/>
              </a:ext>
            </a:extLst>
          </p:cNvPr>
          <p:cNvSpPr/>
          <p:nvPr/>
        </p:nvSpPr>
        <p:spPr>
          <a:xfrm rot="2838674">
            <a:off x="7308003" y="712361"/>
            <a:ext cx="1264889" cy="12036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 정상인지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43ECF1-4F1F-48FE-902C-30897E204935}"/>
              </a:ext>
            </a:extLst>
          </p:cNvPr>
          <p:cNvSpPr/>
          <p:nvPr/>
        </p:nvSpPr>
        <p:spPr>
          <a:xfrm rot="2634874">
            <a:off x="7547347" y="4789345"/>
            <a:ext cx="743197" cy="7271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No_cali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988B8D4-ADDA-4639-87B6-2646559BE975}"/>
              </a:ext>
            </a:extLst>
          </p:cNvPr>
          <p:cNvCxnSpPr>
            <a:endCxn id="10" idx="0"/>
          </p:cNvCxnSpPr>
          <p:nvPr/>
        </p:nvCxnSpPr>
        <p:spPr>
          <a:xfrm>
            <a:off x="7918946" y="2150816"/>
            <a:ext cx="1" cy="96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B72D25D-49A3-4C28-A0DF-D982879DE00B}"/>
              </a:ext>
            </a:extLst>
          </p:cNvPr>
          <p:cNvCxnSpPr>
            <a:stCxn id="10" idx="2"/>
          </p:cNvCxnSpPr>
          <p:nvPr/>
        </p:nvCxnSpPr>
        <p:spPr>
          <a:xfrm flipH="1">
            <a:off x="7918946" y="3824841"/>
            <a:ext cx="1" cy="80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65B9A30-EF98-4377-9771-2E51A3E1A472}"/>
              </a:ext>
            </a:extLst>
          </p:cNvPr>
          <p:cNvCxnSpPr/>
          <p:nvPr/>
        </p:nvCxnSpPr>
        <p:spPr>
          <a:xfrm flipH="1">
            <a:off x="5768482" y="5152937"/>
            <a:ext cx="1630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514AA2-D768-402D-9912-1CEF0E237DE1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1943451" y="1261143"/>
            <a:ext cx="87358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CF69DAD-35D5-4DEC-B52A-7A1499A301E0}"/>
              </a:ext>
            </a:extLst>
          </p:cNvPr>
          <p:cNvCxnSpPr/>
          <p:nvPr/>
        </p:nvCxnSpPr>
        <p:spPr>
          <a:xfrm flipV="1">
            <a:off x="4124548" y="1261139"/>
            <a:ext cx="87358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6E3958-37D1-43B2-A998-F6DFA2DEB341}"/>
              </a:ext>
            </a:extLst>
          </p:cNvPr>
          <p:cNvCxnSpPr>
            <a:stCxn id="4" idx="3"/>
          </p:cNvCxnSpPr>
          <p:nvPr/>
        </p:nvCxnSpPr>
        <p:spPr>
          <a:xfrm>
            <a:off x="6521950" y="1305106"/>
            <a:ext cx="547316" cy="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552DAAD-4C63-4A71-8141-1F0C03E2547A}"/>
              </a:ext>
            </a:extLst>
          </p:cNvPr>
          <p:cNvSpPr/>
          <p:nvPr/>
        </p:nvSpPr>
        <p:spPr>
          <a:xfrm>
            <a:off x="3582099" y="135630"/>
            <a:ext cx="4303552" cy="703269"/>
          </a:xfrm>
          <a:custGeom>
            <a:avLst/>
            <a:gdLst>
              <a:gd name="connsiteX0" fmla="*/ 4303552 w 4303552"/>
              <a:gd name="connsiteY0" fmla="*/ 292209 h 703269"/>
              <a:gd name="connsiteX1" fmla="*/ 1669409 w 4303552"/>
              <a:gd name="connsiteY1" fmla="*/ 15372 h 703269"/>
              <a:gd name="connsiteX2" fmla="*/ 0 w 4303552"/>
              <a:gd name="connsiteY2" fmla="*/ 703269 h 70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552" h="703269">
                <a:moveTo>
                  <a:pt x="4303552" y="292209"/>
                </a:moveTo>
                <a:cubicBezTo>
                  <a:pt x="3345110" y="119535"/>
                  <a:pt x="2386668" y="-53138"/>
                  <a:pt x="1669409" y="15372"/>
                </a:cubicBezTo>
                <a:cubicBezTo>
                  <a:pt x="952150" y="83882"/>
                  <a:pt x="476075" y="393575"/>
                  <a:pt x="0" y="7032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48624879-8595-46E7-ABDC-FFA13444DEE6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 flipH="1" flipV="1">
            <a:off x="7898301" y="4122585"/>
            <a:ext cx="1726715" cy="426554"/>
          </a:xfrm>
          <a:prstGeom prst="curvedConnector4">
            <a:avLst>
              <a:gd name="adj1" fmla="val 444"/>
              <a:gd name="adj2" fmla="val 279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7B17CB-B27C-4466-B1B4-16BC176DC01D}"/>
              </a:ext>
            </a:extLst>
          </p:cNvPr>
          <p:cNvSpPr/>
          <p:nvPr/>
        </p:nvSpPr>
        <p:spPr>
          <a:xfrm rot="2921588">
            <a:off x="2119696" y="4677022"/>
            <a:ext cx="1182875" cy="10541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No_streaming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4CC2FC3-A0BD-4549-BCD3-BCE1356000DB}"/>
              </a:ext>
            </a:extLst>
          </p:cNvPr>
          <p:cNvCxnSpPr/>
          <p:nvPr/>
        </p:nvCxnSpPr>
        <p:spPr>
          <a:xfrm flipH="1" flipV="1">
            <a:off x="3196206" y="3637317"/>
            <a:ext cx="1055349" cy="1209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DC71F47-DD4B-468D-AFE1-2E66A1484F8D}"/>
              </a:ext>
            </a:extLst>
          </p:cNvPr>
          <p:cNvCxnSpPr/>
          <p:nvPr/>
        </p:nvCxnSpPr>
        <p:spPr>
          <a:xfrm>
            <a:off x="2380244" y="3637317"/>
            <a:ext cx="0" cy="91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673B5D-C7A6-4E64-800B-2E23220DDBA4}"/>
              </a:ext>
            </a:extLst>
          </p:cNvPr>
          <p:cNvCxnSpPr/>
          <p:nvPr/>
        </p:nvCxnSpPr>
        <p:spPr>
          <a:xfrm flipH="1">
            <a:off x="1090569" y="5996299"/>
            <a:ext cx="1620564" cy="6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209A2F43-8234-4830-8CA7-0A24A63CECCC}"/>
              </a:ext>
            </a:extLst>
          </p:cNvPr>
          <p:cNvSpPr/>
          <p:nvPr/>
        </p:nvSpPr>
        <p:spPr>
          <a:xfrm>
            <a:off x="1050086" y="2010596"/>
            <a:ext cx="4276923" cy="3081521"/>
          </a:xfrm>
          <a:custGeom>
            <a:avLst/>
            <a:gdLst>
              <a:gd name="connsiteX0" fmla="*/ 845826 w 4276923"/>
              <a:gd name="connsiteY0" fmla="*/ 3081521 h 3081521"/>
              <a:gd name="connsiteX1" fmla="*/ 65650 w 4276923"/>
              <a:gd name="connsiteY1" fmla="*/ 1839951 h 3081521"/>
              <a:gd name="connsiteX2" fmla="*/ 342486 w 4276923"/>
              <a:gd name="connsiteY2" fmla="*/ 371877 h 3081521"/>
              <a:gd name="connsiteX3" fmla="*/ 2708182 w 4276923"/>
              <a:gd name="connsiteY3" fmla="*/ 195709 h 3081521"/>
              <a:gd name="connsiteX4" fmla="*/ 4025253 w 4276923"/>
              <a:gd name="connsiteY4" fmla="*/ 2804685 h 3081521"/>
              <a:gd name="connsiteX5" fmla="*/ 3949753 w 4276923"/>
              <a:gd name="connsiteY5" fmla="*/ 1605059 h 3081521"/>
              <a:gd name="connsiteX6" fmla="*/ 4276923 w 4276923"/>
              <a:gd name="connsiteY6" fmla="*/ 2645294 h 3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6923" h="3081521">
                <a:moveTo>
                  <a:pt x="845826" y="3081521"/>
                </a:moveTo>
                <a:cubicBezTo>
                  <a:pt x="497683" y="2686539"/>
                  <a:pt x="149540" y="2291558"/>
                  <a:pt x="65650" y="1839951"/>
                </a:cubicBezTo>
                <a:cubicBezTo>
                  <a:pt x="-18240" y="1388344"/>
                  <a:pt x="-97936" y="645917"/>
                  <a:pt x="342486" y="371877"/>
                </a:cubicBezTo>
                <a:cubicBezTo>
                  <a:pt x="782908" y="97837"/>
                  <a:pt x="2094388" y="-209759"/>
                  <a:pt x="2708182" y="195709"/>
                </a:cubicBezTo>
                <a:cubicBezTo>
                  <a:pt x="3321976" y="601177"/>
                  <a:pt x="3818325" y="2569793"/>
                  <a:pt x="4025253" y="2804685"/>
                </a:cubicBezTo>
                <a:cubicBezTo>
                  <a:pt x="4232181" y="3039577"/>
                  <a:pt x="3907808" y="1631624"/>
                  <a:pt x="3949753" y="1605059"/>
                </a:cubicBezTo>
                <a:cubicBezTo>
                  <a:pt x="3991698" y="1578494"/>
                  <a:pt x="4134310" y="2111894"/>
                  <a:pt x="4276923" y="26452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7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3188255" y="-6586"/>
            <a:ext cx="548901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Outline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98B1C2-7ADC-42B7-B8C1-DA7E2B15CCA5}"/>
              </a:ext>
            </a:extLst>
          </p:cNvPr>
          <p:cNvSpPr/>
          <p:nvPr/>
        </p:nvSpPr>
        <p:spPr>
          <a:xfrm>
            <a:off x="0" y="1377968"/>
            <a:ext cx="12201508" cy="54800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Background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Concept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System Configuration Map (</a:t>
            </a:r>
            <a:r>
              <a:rPr lang="en-US" altLang="ko-KR" sz="1600" b="1" dirty="0" err="1">
                <a:solidFill>
                  <a:prstClr val="white"/>
                </a:solidFill>
              </a:rPr>
              <a:t>UC_win</a:t>
            </a:r>
            <a:r>
              <a:rPr lang="en-US" altLang="ko-KR" sz="1600" b="1" dirty="0">
                <a:solidFill>
                  <a:prstClr val="white"/>
                </a:solidFill>
              </a:rPr>
              <a:t>/Road World)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Getting Can data from Driving Simulator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Object Detection from </a:t>
            </a:r>
            <a:r>
              <a:rPr lang="en-US" altLang="ko-KR" sz="1600" b="1" dirty="0" err="1">
                <a:solidFill>
                  <a:prstClr val="white"/>
                </a:solidFill>
              </a:rPr>
              <a:t>Eye_Tracker</a:t>
            </a:r>
            <a:r>
              <a:rPr lang="en-US" altLang="ko-KR" sz="1600" b="1" dirty="0">
                <a:solidFill>
                  <a:prstClr val="white"/>
                </a:solidFill>
              </a:rPr>
              <a:t> Data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Gaze Point </a:t>
            </a:r>
            <a:r>
              <a:rPr lang="en-US" altLang="ko-KR" sz="1600" b="1" dirty="0" err="1">
                <a:solidFill>
                  <a:prstClr val="white"/>
                </a:solidFill>
              </a:rPr>
              <a:t>Transfomation</a:t>
            </a:r>
            <a:r>
              <a:rPr lang="en-US" altLang="ko-KR" sz="1600" b="1" dirty="0">
                <a:solidFill>
                  <a:prstClr val="white"/>
                </a:solidFill>
              </a:rPr>
              <a:t> to </a:t>
            </a:r>
            <a:r>
              <a:rPr lang="en-US" altLang="ko-KR" sz="1600" b="1" dirty="0" err="1">
                <a:solidFill>
                  <a:prstClr val="white"/>
                </a:solidFill>
              </a:rPr>
              <a:t>UC_win</a:t>
            </a:r>
            <a:r>
              <a:rPr lang="en-US" altLang="ko-KR" sz="1600" b="1" dirty="0">
                <a:solidFill>
                  <a:prstClr val="white"/>
                </a:solidFill>
              </a:rPr>
              <a:t>/Road Screen(1)(2)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Demo Scenario (</a:t>
            </a:r>
            <a:r>
              <a:rPr lang="en-US" altLang="ko-KR" sz="1600" b="1" dirty="0" err="1">
                <a:solidFill>
                  <a:prstClr val="white"/>
                </a:solidFill>
              </a:rPr>
              <a:t>UC_win</a:t>
            </a:r>
            <a:r>
              <a:rPr lang="en-US" altLang="ko-KR" sz="1600" b="1" dirty="0">
                <a:solidFill>
                  <a:prstClr val="white"/>
                </a:solidFill>
              </a:rPr>
              <a:t>/Road World)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Applying Eye 4 Vehicles in Real World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System Configuration Map (Real World)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		Demo Scenario (Real World)</a:t>
            </a:r>
          </a:p>
          <a:p>
            <a:pPr lvl="1">
              <a:lnSpc>
                <a:spcPct val="200000"/>
              </a:lnSpc>
            </a:pP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B67E94-316A-406A-AC5C-A46C63113929}"/>
              </a:ext>
            </a:extLst>
          </p:cNvPr>
          <p:cNvSpPr/>
          <p:nvPr/>
        </p:nvSpPr>
        <p:spPr>
          <a:xfrm>
            <a:off x="10157012" y="1377968"/>
            <a:ext cx="224411" cy="5480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F0A1F8F0-AA71-421C-91F2-9AFA798207C1}"/>
              </a:ext>
            </a:extLst>
          </p:cNvPr>
          <p:cNvSpPr>
            <a:spLocks/>
          </p:cNvSpPr>
          <p:nvPr/>
        </p:nvSpPr>
        <p:spPr bwMode="auto">
          <a:xfrm>
            <a:off x="1065394" y="1727877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FFE969A6-1CCB-4C7E-9723-0CC531A0BBA5}"/>
              </a:ext>
            </a:extLst>
          </p:cNvPr>
          <p:cNvSpPr>
            <a:spLocks/>
          </p:cNvSpPr>
          <p:nvPr/>
        </p:nvSpPr>
        <p:spPr bwMode="auto">
          <a:xfrm>
            <a:off x="1065394" y="221712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6EF9D31-1A99-444A-840A-C2C14BA76477}"/>
              </a:ext>
            </a:extLst>
          </p:cNvPr>
          <p:cNvSpPr>
            <a:spLocks/>
          </p:cNvSpPr>
          <p:nvPr/>
        </p:nvSpPr>
        <p:spPr bwMode="auto">
          <a:xfrm>
            <a:off x="1065394" y="2706379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7E4CD08-13B9-46A6-9FE5-BED0256C3A6D}"/>
              </a:ext>
            </a:extLst>
          </p:cNvPr>
          <p:cNvSpPr>
            <a:spLocks/>
          </p:cNvSpPr>
          <p:nvPr/>
        </p:nvSpPr>
        <p:spPr bwMode="auto">
          <a:xfrm>
            <a:off x="1065394" y="5152634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CB24F71-F107-40E0-B2EE-0D4577CA5A98}"/>
              </a:ext>
            </a:extLst>
          </p:cNvPr>
          <p:cNvSpPr>
            <a:spLocks/>
          </p:cNvSpPr>
          <p:nvPr/>
        </p:nvSpPr>
        <p:spPr bwMode="auto">
          <a:xfrm>
            <a:off x="1065394" y="5641885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EBF58FFE-3E08-492A-A8B0-8785233EF45A}"/>
              </a:ext>
            </a:extLst>
          </p:cNvPr>
          <p:cNvSpPr>
            <a:spLocks/>
          </p:cNvSpPr>
          <p:nvPr/>
        </p:nvSpPr>
        <p:spPr bwMode="auto">
          <a:xfrm>
            <a:off x="1065394" y="3195630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5DEB66D-2422-43D2-89A6-9BDDD756C92F}"/>
              </a:ext>
            </a:extLst>
          </p:cNvPr>
          <p:cNvSpPr>
            <a:spLocks/>
          </p:cNvSpPr>
          <p:nvPr/>
        </p:nvSpPr>
        <p:spPr bwMode="auto">
          <a:xfrm>
            <a:off x="1065394" y="3684881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9843194B-97BC-4A8A-9878-75D0BEB488CF}"/>
              </a:ext>
            </a:extLst>
          </p:cNvPr>
          <p:cNvSpPr>
            <a:spLocks/>
          </p:cNvSpPr>
          <p:nvPr/>
        </p:nvSpPr>
        <p:spPr bwMode="auto">
          <a:xfrm>
            <a:off x="1065394" y="4174132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FE2639AA-5849-4E53-8417-08A963EF95A7}"/>
              </a:ext>
            </a:extLst>
          </p:cNvPr>
          <p:cNvSpPr>
            <a:spLocks/>
          </p:cNvSpPr>
          <p:nvPr/>
        </p:nvSpPr>
        <p:spPr bwMode="auto">
          <a:xfrm>
            <a:off x="1065394" y="4663383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E5F26B-772D-477F-B759-CEC3887B784D}"/>
              </a:ext>
            </a:extLst>
          </p:cNvPr>
          <p:cNvSpPr/>
          <p:nvPr/>
        </p:nvSpPr>
        <p:spPr>
          <a:xfrm>
            <a:off x="10596283" y="1377968"/>
            <a:ext cx="421340" cy="5480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F971C0-DC52-4355-9F61-3A23D24E7745}"/>
              </a:ext>
            </a:extLst>
          </p:cNvPr>
          <p:cNvSpPr/>
          <p:nvPr/>
        </p:nvSpPr>
        <p:spPr>
          <a:xfrm>
            <a:off x="11250978" y="1377968"/>
            <a:ext cx="707939" cy="5480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BC850A05-08DE-45C9-861E-AD5A62E44882}"/>
              </a:ext>
            </a:extLst>
          </p:cNvPr>
          <p:cNvSpPr>
            <a:spLocks/>
          </p:cNvSpPr>
          <p:nvPr/>
        </p:nvSpPr>
        <p:spPr bwMode="auto">
          <a:xfrm>
            <a:off x="1065394" y="6131135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4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2988718" y="142214"/>
            <a:ext cx="3502026" cy="679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latin typeface="+mj-lt"/>
                <a:ea typeface="+mj-ea"/>
                <a:cs typeface="+mj-cs"/>
              </a:rPr>
              <a:t>Background</a:t>
            </a:r>
            <a:endParaRPr lang="en-US" altLang="ko-KR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82526-1891-4E94-ACF6-4777D63DD05B}"/>
              </a:ext>
            </a:extLst>
          </p:cNvPr>
          <p:cNvSpPr/>
          <p:nvPr/>
        </p:nvSpPr>
        <p:spPr>
          <a:xfrm>
            <a:off x="521638" y="2634980"/>
            <a:ext cx="4396670" cy="83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b="1" dirty="0"/>
              <a:t>∙ Not possible to determine if the driver is aware of abnormal vehicles or other road hazards.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>
              <a:spcAft>
                <a:spcPts val="600"/>
              </a:spcAft>
            </a:pPr>
            <a:r>
              <a:rPr lang="en-US" altLang="ko-KR" b="1" dirty="0">
                <a:solidFill>
                  <a:prstClr val="white"/>
                </a:solidFill>
              </a:rPr>
              <a:t> Background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05E449-0E09-4C26-AD80-1F9D3E84B63C}"/>
              </a:ext>
            </a:extLst>
          </p:cNvPr>
          <p:cNvSpPr/>
          <p:nvPr/>
        </p:nvSpPr>
        <p:spPr>
          <a:xfrm>
            <a:off x="521638" y="1811043"/>
            <a:ext cx="4663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/>
              <a:t>∙ ADAS does not know where the driver’s attention is being focused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.</a:t>
            </a:r>
            <a:endParaRPr lang="ko-KR" altLang="en-US" sz="1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665F1E-F3A9-462E-B084-C73322240016}"/>
              </a:ext>
            </a:extLst>
          </p:cNvPr>
          <p:cNvSpPr/>
          <p:nvPr/>
        </p:nvSpPr>
        <p:spPr>
          <a:xfrm>
            <a:off x="544901" y="3641045"/>
            <a:ext cx="4782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/>
              <a:t>∙ Unnecessary warnings may sound even if the driver has already detected and prepared for the hazard.</a:t>
            </a:r>
            <a:endParaRPr lang="ko-KR" altLang="en-US" sz="1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8F3F19-99F5-4ED2-BD72-A09A54710327}"/>
              </a:ext>
            </a:extLst>
          </p:cNvPr>
          <p:cNvSpPr/>
          <p:nvPr/>
        </p:nvSpPr>
        <p:spPr>
          <a:xfrm>
            <a:off x="521638" y="4746614"/>
            <a:ext cx="50113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/>
              <a:t>∙ If the driver assistance system has information about the driver's focus of attention, it may suppress unnecessary warnings and can more easily detect the driver's intentions and respond to them.</a:t>
            </a:r>
            <a:endParaRPr lang="ko-KR" altLang="en-US" sz="1000" b="1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CF01894-6255-4D88-BC6D-6CEF00B14009}"/>
              </a:ext>
            </a:extLst>
          </p:cNvPr>
          <p:cNvSpPr/>
          <p:nvPr/>
        </p:nvSpPr>
        <p:spPr>
          <a:xfrm>
            <a:off x="6817744" y="1758249"/>
            <a:ext cx="3438895" cy="3677811"/>
          </a:xfrm>
          <a:custGeom>
            <a:avLst/>
            <a:gdLst>
              <a:gd name="connsiteX0" fmla="*/ 1008444 w 3438895"/>
              <a:gd name="connsiteY0" fmla="*/ 88480 h 3677811"/>
              <a:gd name="connsiteX1" fmla="*/ 85080 w 3438895"/>
              <a:gd name="connsiteY1" fmla="*/ 1764880 h 3677811"/>
              <a:gd name="connsiteX2" fmla="*/ 407809 w 3438895"/>
              <a:gd name="connsiteY2" fmla="*/ 3665398 h 3677811"/>
              <a:gd name="connsiteX3" fmla="*/ 3321338 w 3438895"/>
              <a:gd name="connsiteY3" fmla="*/ 2473092 h 3677811"/>
              <a:gd name="connsiteX4" fmla="*/ 2693809 w 3438895"/>
              <a:gd name="connsiteY4" fmla="*/ 294669 h 3677811"/>
              <a:gd name="connsiteX5" fmla="*/ 1080162 w 3438895"/>
              <a:gd name="connsiteY5" fmla="*/ 79516 h 367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8895" h="3677811">
                <a:moveTo>
                  <a:pt x="1008444" y="88480"/>
                </a:moveTo>
                <a:cubicBezTo>
                  <a:pt x="596815" y="628603"/>
                  <a:pt x="185186" y="1168727"/>
                  <a:pt x="85080" y="1764880"/>
                </a:cubicBezTo>
                <a:cubicBezTo>
                  <a:pt x="-15026" y="2361033"/>
                  <a:pt x="-131567" y="3547363"/>
                  <a:pt x="407809" y="3665398"/>
                </a:cubicBezTo>
                <a:cubicBezTo>
                  <a:pt x="947185" y="3783433"/>
                  <a:pt x="2940338" y="3034880"/>
                  <a:pt x="3321338" y="2473092"/>
                </a:cubicBezTo>
                <a:cubicBezTo>
                  <a:pt x="3702338" y="1911304"/>
                  <a:pt x="3067338" y="693598"/>
                  <a:pt x="2693809" y="294669"/>
                </a:cubicBezTo>
                <a:cubicBezTo>
                  <a:pt x="2320280" y="-104260"/>
                  <a:pt x="1700221" y="-12372"/>
                  <a:pt x="1080162" y="79516"/>
                </a:cubicBezTo>
              </a:path>
            </a:pathLst>
          </a:custGeom>
          <a:noFill/>
          <a:ln w="254000">
            <a:solidFill>
              <a:schemeClr val="bg2">
                <a:lumMod val="75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EMB00000c642ec1">
            <a:extLst>
              <a:ext uri="{FF2B5EF4-FFF2-40B4-BE49-F238E27FC236}">
                <a16:creationId xmlns:a16="http://schemas.microsoft.com/office/drawing/2014/main" id="{7E9D7E00-3F42-4D81-820C-D363F2E36D0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7" r="13922" b="-3"/>
          <a:stretch/>
        </p:blipFill>
        <p:spPr bwMode="auto">
          <a:xfrm>
            <a:off x="7120612" y="888274"/>
            <a:ext cx="1590722" cy="15907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pic>
        <p:nvPicPr>
          <p:cNvPr id="14" name="Picture 9" descr="실내, 앉아있는, 테이블, 주방이(가) 표시된 사진&#10;&#10;자동 생성된 설명">
            <a:extLst>
              <a:ext uri="{FF2B5EF4-FFF2-40B4-BE49-F238E27FC236}">
                <a16:creationId xmlns:a16="http://schemas.microsoft.com/office/drawing/2014/main" id="{1386FAC8-1A22-4B95-A6DE-7085D0DF5C4D}"/>
              </a:ext>
            </a:extLst>
          </p:cNvPr>
          <p:cNvPicPr/>
          <p:nvPr/>
        </p:nvPicPr>
        <p:blipFill rotWithShape="1">
          <a:blip r:embed="rId3"/>
          <a:srcRect l="15052" r="12988" b="1"/>
          <a:stretch/>
        </p:blipFill>
        <p:spPr>
          <a:xfrm>
            <a:off x="8302003" y="2989655"/>
            <a:ext cx="3137105" cy="267583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BEF7833-4F4A-4C57-80C8-E733F9258B3B}"/>
              </a:ext>
            </a:extLst>
          </p:cNvPr>
          <p:cNvPicPr/>
          <p:nvPr/>
        </p:nvPicPr>
        <p:blipFill rotWithShape="1">
          <a:blip r:embed="rId4"/>
          <a:srcRect l="21353" r="14716" b="1"/>
          <a:stretch/>
        </p:blipFill>
        <p:spPr bwMode="auto">
          <a:xfrm>
            <a:off x="6269998" y="4756939"/>
            <a:ext cx="1315424" cy="1309111"/>
          </a:xfrm>
          <a:prstGeom prst="rect">
            <a:avLst/>
          </a:prstGeom>
          <a:ln w="571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884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이등변 삼각형 153">
            <a:extLst>
              <a:ext uri="{FF2B5EF4-FFF2-40B4-BE49-F238E27FC236}">
                <a16:creationId xmlns:a16="http://schemas.microsoft.com/office/drawing/2014/main" id="{81130E72-CBFC-4E0C-9C40-E99B0A9FE268}"/>
              </a:ext>
            </a:extLst>
          </p:cNvPr>
          <p:cNvSpPr/>
          <p:nvPr/>
        </p:nvSpPr>
        <p:spPr>
          <a:xfrm>
            <a:off x="245715" y="786540"/>
            <a:ext cx="9720292" cy="6256110"/>
          </a:xfrm>
          <a:prstGeom prst="triangle">
            <a:avLst>
              <a:gd name="adj" fmla="val 50778"/>
            </a:avLst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  <a:scene3d>
            <a:camera prst="orthographicFront">
              <a:rot lat="17392240" lon="20918055" rev="2137163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3188255" y="-6586"/>
            <a:ext cx="5489019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Concept</a:t>
            </a:r>
            <a:endParaRPr lang="en-US" altLang="ko-KR" sz="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AR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environment (Simulator &amp; UC-win/Road)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Concept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A02191-5B15-4B5B-A5E6-E95FA8BB9E3B}"/>
              </a:ext>
            </a:extLst>
          </p:cNvPr>
          <p:cNvSpPr txBox="1"/>
          <p:nvPr/>
        </p:nvSpPr>
        <p:spPr>
          <a:xfrm>
            <a:off x="291307" y="5604932"/>
            <a:ext cx="11654978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When the driver sees UC-win/Road program in the driving simulator, a Bounding Box is projected on the screen. To the eye, the Bounding Box seems flat. However, a Bounding Box is generated in 3D. Therefore, we can implement the environment like Real World.</a:t>
            </a:r>
            <a:endParaRPr lang="ko-KR" altLang="en-US" sz="1500" b="1" dirty="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7B49050-EDB8-489E-803F-8AB64F9A0174}"/>
              </a:ext>
            </a:extLst>
          </p:cNvPr>
          <p:cNvGrpSpPr/>
          <p:nvPr/>
        </p:nvGrpSpPr>
        <p:grpSpPr>
          <a:xfrm>
            <a:off x="-126983" y="1205339"/>
            <a:ext cx="8580319" cy="4588341"/>
            <a:chOff x="1489338" y="1252125"/>
            <a:chExt cx="8785543" cy="496804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D2DAC29-D4E5-4E01-BFCA-73C35392EE3F}"/>
                </a:ext>
              </a:extLst>
            </p:cNvPr>
            <p:cNvSpPr/>
            <p:nvPr/>
          </p:nvSpPr>
          <p:spPr>
            <a:xfrm rot="585935">
              <a:off x="2976457" y="2347135"/>
              <a:ext cx="274453" cy="189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56F6B6E-4566-42E7-B16A-A076DBA6AA1E}"/>
                </a:ext>
              </a:extLst>
            </p:cNvPr>
            <p:cNvSpPr/>
            <p:nvPr/>
          </p:nvSpPr>
          <p:spPr>
            <a:xfrm rot="585935">
              <a:off x="3048132" y="2433380"/>
              <a:ext cx="126581" cy="1159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311C41A-4D38-416C-8992-3D43890B5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58"/>
            <a:stretch/>
          </p:blipFill>
          <p:spPr>
            <a:xfrm rot="21378749">
              <a:off x="1489338" y="1268451"/>
              <a:ext cx="8661229" cy="2224179"/>
            </a:xfrm>
            <a:prstGeom prst="rect">
              <a:avLst/>
            </a:prstGeom>
            <a:ln>
              <a:noFill/>
            </a:ln>
            <a:effectLst/>
            <a:scene3d>
              <a:camera prst="perspectiveContrastingLeftFacing">
                <a:rot lat="0" lon="18899996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8" name="그림 7" descr="사람, 모니터, 남자, 텔레비전이(가) 표시된 사진&#10;&#10;자동 생성된 설명">
              <a:extLst>
                <a:ext uri="{FF2B5EF4-FFF2-40B4-BE49-F238E27FC236}">
                  <a16:creationId xmlns:a16="http://schemas.microsoft.com/office/drawing/2014/main" id="{6481DB52-4B4C-444B-864A-6F89E69E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944" y="2246808"/>
              <a:ext cx="7787182" cy="3181960"/>
            </a:xfrm>
            <a:prstGeom prst="rect">
              <a:avLst/>
            </a:prstGeom>
            <a:scene3d>
              <a:camera prst="orthographicFront">
                <a:rot lat="0" lon="21299940" rev="0"/>
              </a:camera>
              <a:lightRig rig="threePt" dir="t"/>
            </a:scene3d>
          </p:spPr>
        </p:pic>
        <p:pic>
          <p:nvPicPr>
            <p:cNvPr id="4" name="그림 3" descr="자동차, 앉아있는, 어두운, 남자이(가) 표시된 사진&#10;&#10;자동 생성된 설명">
              <a:extLst>
                <a:ext uri="{FF2B5EF4-FFF2-40B4-BE49-F238E27FC236}">
                  <a16:creationId xmlns:a16="http://schemas.microsoft.com/office/drawing/2014/main" id="{3681B54F-4A8D-431F-A64A-85288D2D2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058" y="3528957"/>
              <a:ext cx="3730823" cy="2691214"/>
            </a:xfrm>
            <a:prstGeom prst="rect">
              <a:avLst/>
            </a:prstGeom>
            <a:scene3d>
              <a:camera prst="orthographicFront">
                <a:rot lat="0" lon="21599984" rev="0"/>
              </a:camera>
              <a:lightRig rig="threePt" dir="t"/>
            </a:scene3d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06BEF1-B1EE-4E6E-9AA5-2FF4C998B2FB}"/>
                </a:ext>
              </a:extLst>
            </p:cNvPr>
            <p:cNvSpPr/>
            <p:nvPr/>
          </p:nvSpPr>
          <p:spPr>
            <a:xfrm>
              <a:off x="6957587" y="3444338"/>
              <a:ext cx="264607" cy="297644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1BD9823-7DBF-4326-9D3A-D5901DF9D923}"/>
                </a:ext>
              </a:extLst>
            </p:cNvPr>
            <p:cNvCxnSpPr>
              <a:cxnSpLocks/>
            </p:cNvCxnSpPr>
            <p:nvPr/>
          </p:nvCxnSpPr>
          <p:spPr>
            <a:xfrm>
              <a:off x="5519011" y="2578131"/>
              <a:ext cx="81048" cy="230993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AA49ABC-C236-4766-8B99-686A4793B34B}"/>
                </a:ext>
              </a:extLst>
            </p:cNvPr>
            <p:cNvCxnSpPr>
              <a:cxnSpLocks/>
            </p:cNvCxnSpPr>
            <p:nvPr/>
          </p:nvCxnSpPr>
          <p:spPr>
            <a:xfrm>
              <a:off x="5564209" y="2778268"/>
              <a:ext cx="523874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836734F-8470-4320-BDA5-64782C93D8B0}"/>
                </a:ext>
              </a:extLst>
            </p:cNvPr>
            <p:cNvCxnSpPr>
              <a:cxnSpLocks/>
            </p:cNvCxnSpPr>
            <p:nvPr/>
          </p:nvCxnSpPr>
          <p:spPr>
            <a:xfrm>
              <a:off x="5519011" y="2578131"/>
              <a:ext cx="43654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2CFAE1A-D105-4DC8-A0DA-AA1CE1962B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2119" y="2571579"/>
              <a:ext cx="135964" cy="22773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61F7F5-0547-457E-904E-32FA90733886}"/>
                </a:ext>
              </a:extLst>
            </p:cNvPr>
            <p:cNvCxnSpPr>
              <a:cxnSpLocks/>
            </p:cNvCxnSpPr>
            <p:nvPr/>
          </p:nvCxnSpPr>
          <p:spPr>
            <a:xfrm>
              <a:off x="5598920" y="2778268"/>
              <a:ext cx="0" cy="4455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C552FFA-80D0-4871-B459-1D2437CB534C}"/>
                </a:ext>
              </a:extLst>
            </p:cNvPr>
            <p:cNvCxnSpPr>
              <a:cxnSpLocks/>
            </p:cNvCxnSpPr>
            <p:nvPr/>
          </p:nvCxnSpPr>
          <p:spPr>
            <a:xfrm>
              <a:off x="6088083" y="2778268"/>
              <a:ext cx="0" cy="4455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99D80A3-F99B-41EA-9DA2-625EE36C2BE2}"/>
                </a:ext>
              </a:extLst>
            </p:cNvPr>
            <p:cNvCxnSpPr>
              <a:cxnSpLocks/>
            </p:cNvCxnSpPr>
            <p:nvPr/>
          </p:nvCxnSpPr>
          <p:spPr>
            <a:xfrm>
              <a:off x="5513051" y="2600683"/>
              <a:ext cx="0" cy="44593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CB3B372-8D6C-456F-9C11-3338E9ED8B0E}"/>
                </a:ext>
              </a:extLst>
            </p:cNvPr>
            <p:cNvCxnSpPr>
              <a:cxnSpLocks/>
            </p:cNvCxnSpPr>
            <p:nvPr/>
          </p:nvCxnSpPr>
          <p:spPr>
            <a:xfrm>
              <a:off x="5526181" y="3012927"/>
              <a:ext cx="73879" cy="21090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02A6DD3-C813-4655-A4C3-546170EE8E3F}"/>
                </a:ext>
              </a:extLst>
            </p:cNvPr>
            <p:cNvCxnSpPr>
              <a:cxnSpLocks/>
            </p:cNvCxnSpPr>
            <p:nvPr/>
          </p:nvCxnSpPr>
          <p:spPr>
            <a:xfrm>
              <a:off x="5598920" y="3223834"/>
              <a:ext cx="489163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5D3AD8C-FB33-40B2-9C3C-584729299915}"/>
                </a:ext>
              </a:extLst>
            </p:cNvPr>
            <p:cNvCxnSpPr>
              <a:cxnSpLocks/>
            </p:cNvCxnSpPr>
            <p:nvPr/>
          </p:nvCxnSpPr>
          <p:spPr>
            <a:xfrm>
              <a:off x="2028692" y="4003179"/>
              <a:ext cx="2750725" cy="727744"/>
            </a:xfrm>
            <a:prstGeom prst="line">
              <a:avLst/>
            </a:prstGeom>
            <a:ln w="254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DA0A5A4-230D-4C1A-B0E5-DE9ADCE8A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9469" y="3100611"/>
              <a:ext cx="754878" cy="1144739"/>
            </a:xfrm>
            <a:prstGeom prst="line">
              <a:avLst/>
            </a:prstGeom>
            <a:ln w="254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486AF9C9-50D8-4F3A-A96E-E11B3B79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870950" y="1252125"/>
              <a:ext cx="2730061" cy="1988828"/>
            </a:xfrm>
            <a:prstGeom prst="line">
              <a:avLst/>
            </a:prstGeom>
            <a:ln w="254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2B2BF52-433B-4911-BAA4-5C53A64D1F29}"/>
                </a:ext>
              </a:extLst>
            </p:cNvPr>
            <p:cNvCxnSpPr>
              <a:cxnSpLocks/>
            </p:cNvCxnSpPr>
            <p:nvPr/>
          </p:nvCxnSpPr>
          <p:spPr>
            <a:xfrm>
              <a:off x="4601011" y="3240953"/>
              <a:ext cx="3836289" cy="1012767"/>
            </a:xfrm>
            <a:prstGeom prst="line">
              <a:avLst/>
            </a:prstGeom>
            <a:ln w="254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A28AF56-E149-4C69-B9AB-7376C3B82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9417" y="4245350"/>
              <a:ext cx="3630052" cy="485577"/>
            </a:xfrm>
            <a:prstGeom prst="line">
              <a:avLst/>
            </a:prstGeom>
            <a:ln w="254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7425DB-9B72-49E0-BA6C-4C210B8CFA4F}"/>
                </a:ext>
              </a:extLst>
            </p:cNvPr>
            <p:cNvCxnSpPr>
              <a:cxnSpLocks/>
            </p:cNvCxnSpPr>
            <p:nvPr/>
          </p:nvCxnSpPr>
          <p:spPr>
            <a:xfrm>
              <a:off x="8277888" y="1319089"/>
              <a:ext cx="886458" cy="1778038"/>
            </a:xfrm>
            <a:prstGeom prst="line">
              <a:avLst/>
            </a:prstGeom>
            <a:ln w="254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D7CDFD8-A2FF-491E-BF29-2922FD2A55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4499" y="2896582"/>
              <a:ext cx="2672801" cy="1354216"/>
            </a:xfrm>
            <a:prstGeom prst="straightConnector1">
              <a:avLst/>
            </a:prstGeom>
            <a:ln w="85725">
              <a:solidFill>
                <a:srgbClr val="FF0000">
                  <a:alpha val="61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A44B30C-3293-43B9-9D60-623C44E654A3}"/>
              </a:ext>
            </a:extLst>
          </p:cNvPr>
          <p:cNvSpPr/>
          <p:nvPr/>
        </p:nvSpPr>
        <p:spPr>
          <a:xfrm rot="19949738">
            <a:off x="9130977" y="1629841"/>
            <a:ext cx="2492912" cy="427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My phone is ringing!?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06B9A98-17BA-4F0F-8DCC-6B125FE090CF}"/>
              </a:ext>
            </a:extLst>
          </p:cNvPr>
          <p:cNvSpPr/>
          <p:nvPr/>
        </p:nvSpPr>
        <p:spPr>
          <a:xfrm rot="2066813">
            <a:off x="9989095" y="2362980"/>
            <a:ext cx="2495847" cy="427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That car just cut in!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B93D24E-50EA-4039-929C-7A07B20A3A7A}"/>
              </a:ext>
            </a:extLst>
          </p:cNvPr>
          <p:cNvSpPr/>
          <p:nvPr/>
        </p:nvSpPr>
        <p:spPr>
          <a:xfrm rot="368603">
            <a:off x="8309293" y="2334071"/>
            <a:ext cx="2692029" cy="427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That bus suddenly stopped!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3DEA7E-A5CC-441B-9A1E-E4A6AEF00D2F}"/>
              </a:ext>
            </a:extLst>
          </p:cNvPr>
          <p:cNvSpPr/>
          <p:nvPr/>
        </p:nvSpPr>
        <p:spPr>
          <a:xfrm rot="20694066">
            <a:off x="8748002" y="3030864"/>
            <a:ext cx="2999728" cy="427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Soon it's school zone.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8D9D9-42E8-40DB-81E8-4D78EDDB42F2}"/>
              </a:ext>
            </a:extLst>
          </p:cNvPr>
          <p:cNvSpPr/>
          <p:nvPr/>
        </p:nvSpPr>
        <p:spPr>
          <a:xfrm rot="971980">
            <a:off x="8369717" y="1420315"/>
            <a:ext cx="1589432" cy="427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Watch out!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7DC60D4-8953-4F2F-A88A-F6F7C8EE411C}"/>
              </a:ext>
            </a:extLst>
          </p:cNvPr>
          <p:cNvSpPr/>
          <p:nvPr/>
        </p:nvSpPr>
        <p:spPr>
          <a:xfrm rot="288238">
            <a:off x="8878222" y="912590"/>
            <a:ext cx="2492912" cy="427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There is a dog on the road!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77B77E7-B8D1-4A9B-8494-F3077A45D47E}"/>
              </a:ext>
            </a:extLst>
          </p:cNvPr>
          <p:cNvGrpSpPr/>
          <p:nvPr/>
        </p:nvGrpSpPr>
        <p:grpSpPr>
          <a:xfrm>
            <a:off x="8010061" y="397926"/>
            <a:ext cx="3643674" cy="3618266"/>
            <a:chOff x="7891871" y="1218581"/>
            <a:chExt cx="4281079" cy="4795272"/>
          </a:xfrm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5DBF23D-3D1F-49B5-A1C3-0CEDD77B264F}"/>
                </a:ext>
              </a:extLst>
            </p:cNvPr>
            <p:cNvSpPr/>
            <p:nvPr/>
          </p:nvSpPr>
          <p:spPr>
            <a:xfrm>
              <a:off x="8991600" y="1218581"/>
              <a:ext cx="1933575" cy="400669"/>
            </a:xfrm>
            <a:custGeom>
              <a:avLst/>
              <a:gdLst>
                <a:gd name="connsiteX0" fmla="*/ 0 w 1933575"/>
                <a:gd name="connsiteY0" fmla="*/ 400669 h 400669"/>
                <a:gd name="connsiteX1" fmla="*/ 838200 w 1933575"/>
                <a:gd name="connsiteY1" fmla="*/ 10144 h 400669"/>
                <a:gd name="connsiteX2" fmla="*/ 1933575 w 1933575"/>
                <a:gd name="connsiteY2" fmla="*/ 153019 h 4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3575" h="400669">
                  <a:moveTo>
                    <a:pt x="0" y="400669"/>
                  </a:moveTo>
                  <a:cubicBezTo>
                    <a:pt x="257969" y="226044"/>
                    <a:pt x="515938" y="51419"/>
                    <a:pt x="838200" y="10144"/>
                  </a:cubicBezTo>
                  <a:cubicBezTo>
                    <a:pt x="1160462" y="-31131"/>
                    <a:pt x="1547018" y="60944"/>
                    <a:pt x="1933575" y="153019"/>
                  </a:cubicBezTo>
                </a:path>
              </a:pathLst>
            </a:custGeom>
            <a:no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A49BA3F-F028-494D-AE83-76923C9087A1}"/>
                </a:ext>
              </a:extLst>
            </p:cNvPr>
            <p:cNvSpPr/>
            <p:nvPr/>
          </p:nvSpPr>
          <p:spPr>
            <a:xfrm rot="20902751" flipV="1">
              <a:off x="9971941" y="5543005"/>
              <a:ext cx="1954408" cy="470848"/>
            </a:xfrm>
            <a:custGeom>
              <a:avLst/>
              <a:gdLst>
                <a:gd name="connsiteX0" fmla="*/ 0 w 1933575"/>
                <a:gd name="connsiteY0" fmla="*/ 400669 h 400669"/>
                <a:gd name="connsiteX1" fmla="*/ 838200 w 1933575"/>
                <a:gd name="connsiteY1" fmla="*/ 10144 h 400669"/>
                <a:gd name="connsiteX2" fmla="*/ 1933575 w 1933575"/>
                <a:gd name="connsiteY2" fmla="*/ 153019 h 4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3575" h="400669">
                  <a:moveTo>
                    <a:pt x="0" y="400669"/>
                  </a:moveTo>
                  <a:cubicBezTo>
                    <a:pt x="257969" y="226044"/>
                    <a:pt x="515938" y="51419"/>
                    <a:pt x="838200" y="10144"/>
                  </a:cubicBezTo>
                  <a:cubicBezTo>
                    <a:pt x="1160462" y="-31131"/>
                    <a:pt x="1547018" y="60944"/>
                    <a:pt x="1933575" y="153019"/>
                  </a:cubicBezTo>
                </a:path>
              </a:pathLst>
            </a:custGeom>
            <a:no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B25F70F-1E05-4E96-AE67-4FDF7916F705}"/>
                </a:ext>
              </a:extLst>
            </p:cNvPr>
            <p:cNvSpPr/>
            <p:nvPr/>
          </p:nvSpPr>
          <p:spPr>
            <a:xfrm rot="2310095" flipV="1">
              <a:off x="7891871" y="4748465"/>
              <a:ext cx="1954408" cy="470848"/>
            </a:xfrm>
            <a:custGeom>
              <a:avLst/>
              <a:gdLst>
                <a:gd name="connsiteX0" fmla="*/ 0 w 1933575"/>
                <a:gd name="connsiteY0" fmla="*/ 400669 h 400669"/>
                <a:gd name="connsiteX1" fmla="*/ 838200 w 1933575"/>
                <a:gd name="connsiteY1" fmla="*/ 10144 h 400669"/>
                <a:gd name="connsiteX2" fmla="*/ 1933575 w 1933575"/>
                <a:gd name="connsiteY2" fmla="*/ 153019 h 4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3575" h="400669">
                  <a:moveTo>
                    <a:pt x="0" y="400669"/>
                  </a:moveTo>
                  <a:cubicBezTo>
                    <a:pt x="257969" y="226044"/>
                    <a:pt x="515938" y="51419"/>
                    <a:pt x="838200" y="10144"/>
                  </a:cubicBezTo>
                  <a:cubicBezTo>
                    <a:pt x="1160462" y="-31131"/>
                    <a:pt x="1547018" y="60944"/>
                    <a:pt x="1933575" y="153019"/>
                  </a:cubicBezTo>
                </a:path>
              </a:pathLst>
            </a:custGeom>
            <a:no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9D9860A-3CB4-4AAE-87D4-20E9D830396D}"/>
                </a:ext>
              </a:extLst>
            </p:cNvPr>
            <p:cNvSpPr/>
            <p:nvPr/>
          </p:nvSpPr>
          <p:spPr>
            <a:xfrm>
              <a:off x="8137459" y="1876425"/>
              <a:ext cx="587441" cy="1983144"/>
            </a:xfrm>
            <a:custGeom>
              <a:avLst/>
              <a:gdLst>
                <a:gd name="connsiteX0" fmla="*/ 34991 w 587441"/>
                <a:gd name="connsiteY0" fmla="*/ 1943100 h 1983144"/>
                <a:gd name="connsiteX1" fmla="*/ 15941 w 587441"/>
                <a:gd name="connsiteY1" fmla="*/ 1857375 h 1983144"/>
                <a:gd name="connsiteX2" fmla="*/ 54041 w 587441"/>
                <a:gd name="connsiteY2" fmla="*/ 895350 h 1983144"/>
                <a:gd name="connsiteX3" fmla="*/ 587441 w 587441"/>
                <a:gd name="connsiteY3" fmla="*/ 0 h 198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441" h="1983144">
                  <a:moveTo>
                    <a:pt x="34991" y="1943100"/>
                  </a:moveTo>
                  <a:cubicBezTo>
                    <a:pt x="23878" y="1987550"/>
                    <a:pt x="12766" y="2032000"/>
                    <a:pt x="15941" y="1857375"/>
                  </a:cubicBezTo>
                  <a:cubicBezTo>
                    <a:pt x="19116" y="1682750"/>
                    <a:pt x="-41209" y="1204912"/>
                    <a:pt x="54041" y="895350"/>
                  </a:cubicBezTo>
                  <a:cubicBezTo>
                    <a:pt x="149291" y="585788"/>
                    <a:pt x="368366" y="292894"/>
                    <a:pt x="587441" y="0"/>
                  </a:cubicBezTo>
                </a:path>
              </a:pathLst>
            </a:custGeom>
            <a:no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56865DC-4EAC-4E25-8CB3-AB6A5E7B7931}"/>
                </a:ext>
              </a:extLst>
            </p:cNvPr>
            <p:cNvSpPr/>
            <p:nvPr/>
          </p:nvSpPr>
          <p:spPr>
            <a:xfrm>
              <a:off x="11344275" y="1514475"/>
              <a:ext cx="828675" cy="590550"/>
            </a:xfrm>
            <a:custGeom>
              <a:avLst/>
              <a:gdLst>
                <a:gd name="connsiteX0" fmla="*/ 0 w 828675"/>
                <a:gd name="connsiteY0" fmla="*/ 0 h 590550"/>
                <a:gd name="connsiteX1" fmla="*/ 581025 w 828675"/>
                <a:gd name="connsiteY1" fmla="*/ 238125 h 590550"/>
                <a:gd name="connsiteX2" fmla="*/ 828675 w 8286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8675" h="590550">
                  <a:moveTo>
                    <a:pt x="0" y="0"/>
                  </a:moveTo>
                  <a:cubicBezTo>
                    <a:pt x="221456" y="69850"/>
                    <a:pt x="442913" y="139700"/>
                    <a:pt x="581025" y="238125"/>
                  </a:cubicBezTo>
                  <a:cubicBezTo>
                    <a:pt x="719138" y="336550"/>
                    <a:pt x="773906" y="463550"/>
                    <a:pt x="828675" y="590550"/>
                  </a:cubicBezTo>
                </a:path>
              </a:pathLst>
            </a:custGeom>
            <a:no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5CE5E8EA-DE24-49B0-81B9-55F75F60E7AB}"/>
                </a:ext>
              </a:extLst>
            </p:cNvPr>
            <p:cNvSpPr/>
            <p:nvPr/>
          </p:nvSpPr>
          <p:spPr>
            <a:xfrm>
              <a:off x="8105775" y="4848225"/>
              <a:ext cx="913574" cy="855109"/>
            </a:xfrm>
            <a:custGeom>
              <a:avLst/>
              <a:gdLst>
                <a:gd name="connsiteX0" fmla="*/ 0 w 913574"/>
                <a:gd name="connsiteY0" fmla="*/ 0 h 855109"/>
                <a:gd name="connsiteX1" fmla="*/ 238125 w 913574"/>
                <a:gd name="connsiteY1" fmla="*/ 495300 h 855109"/>
                <a:gd name="connsiteX2" fmla="*/ 866775 w 913574"/>
                <a:gd name="connsiteY2" fmla="*/ 828675 h 855109"/>
                <a:gd name="connsiteX3" fmla="*/ 819150 w 913574"/>
                <a:gd name="connsiteY3" fmla="*/ 809625 h 8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574" h="855109">
                  <a:moveTo>
                    <a:pt x="0" y="0"/>
                  </a:moveTo>
                  <a:cubicBezTo>
                    <a:pt x="46831" y="178594"/>
                    <a:pt x="93663" y="357188"/>
                    <a:pt x="238125" y="495300"/>
                  </a:cubicBezTo>
                  <a:cubicBezTo>
                    <a:pt x="382587" y="633412"/>
                    <a:pt x="769938" y="776288"/>
                    <a:pt x="866775" y="828675"/>
                  </a:cubicBezTo>
                  <a:cubicBezTo>
                    <a:pt x="963612" y="881062"/>
                    <a:pt x="891381" y="845343"/>
                    <a:pt x="819150" y="809625"/>
                  </a:cubicBezTo>
                </a:path>
              </a:pathLst>
            </a:custGeom>
            <a:no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1CE8A79-A35B-403A-BBBD-E047A28D1AC3}"/>
                </a:ext>
              </a:extLst>
            </p:cNvPr>
            <p:cNvSpPr/>
            <p:nvPr/>
          </p:nvSpPr>
          <p:spPr>
            <a:xfrm>
              <a:off x="8058266" y="5145152"/>
              <a:ext cx="583763" cy="596191"/>
            </a:xfrm>
            <a:custGeom>
              <a:avLst/>
              <a:gdLst>
                <a:gd name="connsiteX0" fmla="*/ 0 w 913574"/>
                <a:gd name="connsiteY0" fmla="*/ 0 h 855109"/>
                <a:gd name="connsiteX1" fmla="*/ 238125 w 913574"/>
                <a:gd name="connsiteY1" fmla="*/ 495300 h 855109"/>
                <a:gd name="connsiteX2" fmla="*/ 866775 w 913574"/>
                <a:gd name="connsiteY2" fmla="*/ 828675 h 855109"/>
                <a:gd name="connsiteX3" fmla="*/ 819150 w 913574"/>
                <a:gd name="connsiteY3" fmla="*/ 809625 h 8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574" h="855109">
                  <a:moveTo>
                    <a:pt x="0" y="0"/>
                  </a:moveTo>
                  <a:cubicBezTo>
                    <a:pt x="46831" y="178594"/>
                    <a:pt x="93663" y="357188"/>
                    <a:pt x="238125" y="495300"/>
                  </a:cubicBezTo>
                  <a:cubicBezTo>
                    <a:pt x="382587" y="633412"/>
                    <a:pt x="769938" y="776288"/>
                    <a:pt x="866775" y="828675"/>
                  </a:cubicBezTo>
                  <a:cubicBezTo>
                    <a:pt x="963612" y="881062"/>
                    <a:pt x="891381" y="845343"/>
                    <a:pt x="819150" y="809625"/>
                  </a:cubicBezTo>
                </a:path>
              </a:pathLst>
            </a:custGeom>
            <a:no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C3E3A89-A8DD-416A-9607-355CDFE831F5}"/>
                </a:ext>
              </a:extLst>
            </p:cNvPr>
            <p:cNvSpPr/>
            <p:nvPr/>
          </p:nvSpPr>
          <p:spPr>
            <a:xfrm>
              <a:off x="7973740" y="5404070"/>
              <a:ext cx="292217" cy="337273"/>
            </a:xfrm>
            <a:custGeom>
              <a:avLst/>
              <a:gdLst>
                <a:gd name="connsiteX0" fmla="*/ 0 w 913574"/>
                <a:gd name="connsiteY0" fmla="*/ 0 h 855109"/>
                <a:gd name="connsiteX1" fmla="*/ 238125 w 913574"/>
                <a:gd name="connsiteY1" fmla="*/ 495300 h 855109"/>
                <a:gd name="connsiteX2" fmla="*/ 866775 w 913574"/>
                <a:gd name="connsiteY2" fmla="*/ 828675 h 855109"/>
                <a:gd name="connsiteX3" fmla="*/ 819150 w 913574"/>
                <a:gd name="connsiteY3" fmla="*/ 809625 h 8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574" h="855109">
                  <a:moveTo>
                    <a:pt x="0" y="0"/>
                  </a:moveTo>
                  <a:cubicBezTo>
                    <a:pt x="46831" y="178594"/>
                    <a:pt x="93663" y="357188"/>
                    <a:pt x="238125" y="495300"/>
                  </a:cubicBezTo>
                  <a:cubicBezTo>
                    <a:pt x="382587" y="633412"/>
                    <a:pt x="769938" y="776288"/>
                    <a:pt x="866775" y="828675"/>
                  </a:cubicBezTo>
                  <a:cubicBezTo>
                    <a:pt x="963612" y="881062"/>
                    <a:pt x="891381" y="845343"/>
                    <a:pt x="819150" y="809625"/>
                  </a:cubicBezTo>
                </a:path>
              </a:pathLst>
            </a:custGeom>
            <a:no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947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3188255" y="-6586"/>
            <a:ext cx="5489019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System Configuration Map</a:t>
            </a:r>
            <a:endParaRPr lang="en-US" altLang="ko-KR" sz="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AR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environment (Simulator &amp; UC-win/Road)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Map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342B50-36D9-4D39-8649-452829F6A114}"/>
              </a:ext>
            </a:extLst>
          </p:cNvPr>
          <p:cNvGrpSpPr/>
          <p:nvPr/>
        </p:nvGrpSpPr>
        <p:grpSpPr>
          <a:xfrm>
            <a:off x="512988" y="2162302"/>
            <a:ext cx="7397577" cy="2745309"/>
            <a:chOff x="755620" y="2188460"/>
            <a:chExt cx="6442570" cy="2342254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E66B281-E017-483B-BEBF-B3A58A30C541}"/>
                </a:ext>
              </a:extLst>
            </p:cNvPr>
            <p:cNvGrpSpPr/>
            <p:nvPr/>
          </p:nvGrpSpPr>
          <p:grpSpPr>
            <a:xfrm>
              <a:off x="5321498" y="2652868"/>
              <a:ext cx="1876692" cy="1387554"/>
              <a:chOff x="8387599" y="4717955"/>
              <a:chExt cx="2404036" cy="1777452"/>
            </a:xfrm>
          </p:grpSpPr>
          <p:pic>
            <p:nvPicPr>
              <p:cNvPr id="88" name="Picture 14">
                <a:extLst>
                  <a:ext uri="{FF2B5EF4-FFF2-40B4-BE49-F238E27FC236}">
                    <a16:creationId xmlns:a16="http://schemas.microsoft.com/office/drawing/2014/main" id="{99ABC2A2-33D9-4EDB-8D53-C637D268C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7599" y="4717955"/>
                <a:ext cx="2404036" cy="1279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2" descr="UC-win/Road Ver.14 Advanced">
                <a:extLst>
                  <a:ext uri="{FF2B5EF4-FFF2-40B4-BE49-F238E27FC236}">
                    <a16:creationId xmlns:a16="http://schemas.microsoft.com/office/drawing/2014/main" id="{CA29DFD4-C151-414D-8D28-9F2F21A3CF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7600" y="4717955"/>
                <a:ext cx="1222264" cy="755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5AC18BA-EDDA-4F5A-92FF-77D82E130DEC}"/>
                  </a:ext>
                </a:extLst>
              </p:cNvPr>
              <p:cNvSpPr txBox="1"/>
              <p:nvPr/>
            </p:nvSpPr>
            <p:spPr>
              <a:xfrm>
                <a:off x="9001438" y="6022294"/>
                <a:ext cx="1176355" cy="473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S Reference Sans Serif" panose="020B0604030504040204" pitchFamily="34" charset="0"/>
                    <a:ea typeface="맑은 고딕" panose="020B0503020000020004" pitchFamily="50" charset="-127"/>
                    <a:cs typeface="+mn-cs"/>
                  </a:rPr>
                  <a:t>UC-Win/Road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354EE1-3958-4671-836A-B4EF0BF99000}"/>
                </a:ext>
              </a:extLst>
            </p:cNvPr>
            <p:cNvSpPr txBox="1"/>
            <p:nvPr/>
          </p:nvSpPr>
          <p:spPr>
            <a:xfrm>
              <a:off x="1504598" y="4204112"/>
              <a:ext cx="639048" cy="250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user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Reference Sans Serif" panose="020B060403050404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7" name="Picture 8" descr="무료 사람 아이콘">
              <a:extLst>
                <a:ext uri="{FF2B5EF4-FFF2-40B4-BE49-F238E27FC236}">
                  <a16:creationId xmlns:a16="http://schemas.microsoft.com/office/drawing/2014/main" id="{4064508A-31BF-4E8F-9EB5-54AB7C50C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9408" y="3399938"/>
              <a:ext cx="799744" cy="87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C9454A0-B82D-4E88-BBBB-082C4F7AC01D}"/>
                </a:ext>
              </a:extLst>
            </p:cNvPr>
            <p:cNvGrpSpPr/>
            <p:nvPr/>
          </p:nvGrpSpPr>
          <p:grpSpPr>
            <a:xfrm>
              <a:off x="2112799" y="3541849"/>
              <a:ext cx="934588" cy="735046"/>
              <a:chOff x="2688756" y="3470141"/>
              <a:chExt cx="934588" cy="735046"/>
            </a:xfrm>
          </p:grpSpPr>
          <p:pic>
            <p:nvPicPr>
              <p:cNvPr id="56" name="Picture 6">
                <a:extLst>
                  <a:ext uri="{FF2B5EF4-FFF2-40B4-BE49-F238E27FC236}">
                    <a16:creationId xmlns:a16="http://schemas.microsoft.com/office/drawing/2014/main" id="{A883DDB0-1E5A-430F-9200-39A5977F9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88" r="21888"/>
              <a:stretch/>
            </p:blipFill>
            <p:spPr bwMode="auto">
              <a:xfrm>
                <a:off x="2718752" y="3470141"/>
                <a:ext cx="904592" cy="5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D1BB2E-44DA-42B2-A5A9-B414F75BC74E}"/>
                  </a:ext>
                </a:extLst>
              </p:cNvPr>
              <p:cNvSpPr txBox="1"/>
              <p:nvPr/>
            </p:nvSpPr>
            <p:spPr>
              <a:xfrm>
                <a:off x="2688756" y="3908710"/>
                <a:ext cx="934587" cy="296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S Reference Sans Serif" panose="020B0604030504040204" pitchFamily="34" charset="0"/>
                    <a:ea typeface="맑은 고딕" panose="020B0503020000020004" pitchFamily="50" charset="-127"/>
                    <a:cs typeface="+mn-cs"/>
                  </a:rPr>
                  <a:t>Tobii</a:t>
                </a: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S Reference Sans Serif" panose="020B0604030504040204" pitchFamily="34" charset="0"/>
                    <a:ea typeface="맑은 고딕" panose="020B0503020000020004" pitchFamily="50" charset="-127"/>
                    <a:cs typeface="+mn-cs"/>
                  </a:rPr>
                  <a:t> glasses2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S Reference Sans Serif" panose="020B0604030504040204" pitchFamily="34" charset="0"/>
                    <a:ea typeface="맑은 고딕" panose="020B0503020000020004" pitchFamily="50" charset="-127"/>
                    <a:cs typeface="+mn-cs"/>
                  </a:rPr>
                  <a:t>Eye tracker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6FE4082-CD9F-4798-82FF-14882EE02F53}"/>
                </a:ext>
              </a:extLst>
            </p:cNvPr>
            <p:cNvGrpSpPr/>
            <p:nvPr/>
          </p:nvGrpSpPr>
          <p:grpSpPr>
            <a:xfrm>
              <a:off x="2978910" y="3504208"/>
              <a:ext cx="1205130" cy="1026506"/>
              <a:chOff x="3707996" y="2664829"/>
              <a:chExt cx="1979141" cy="1685795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CFEF39-466E-4460-B20D-4F79BED3EE9E}"/>
                  </a:ext>
                </a:extLst>
              </p:cNvPr>
              <p:cNvSpPr/>
              <p:nvPr/>
            </p:nvSpPr>
            <p:spPr>
              <a:xfrm>
                <a:off x="3707996" y="2664829"/>
                <a:ext cx="1979141" cy="4989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78" name="Picture 10" descr="getperspective_transform_01">
                <a:extLst>
                  <a:ext uri="{FF2B5EF4-FFF2-40B4-BE49-F238E27FC236}">
                    <a16:creationId xmlns:a16="http://schemas.microsoft.com/office/drawing/2014/main" id="{EF7DCA74-1345-41B2-8D8A-2452533C7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7077" y="2792372"/>
                <a:ext cx="1324532" cy="976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F3D348ED-1182-4EB3-AF51-F82209B7C606}"/>
                  </a:ext>
                </a:extLst>
              </p:cNvPr>
              <p:cNvSpPr/>
              <p:nvPr/>
            </p:nvSpPr>
            <p:spPr>
              <a:xfrm flipH="1" flipV="1">
                <a:off x="4095224" y="3193561"/>
                <a:ext cx="64547" cy="727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F0C54A8-3ACF-41F7-A9FF-5F64BD1EEC5C}"/>
                  </a:ext>
                </a:extLst>
              </p:cNvPr>
              <p:cNvSpPr/>
              <p:nvPr/>
            </p:nvSpPr>
            <p:spPr>
              <a:xfrm flipH="1" flipV="1">
                <a:off x="4495063" y="2999966"/>
                <a:ext cx="64547" cy="7272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FBFB6B40-82C0-45B6-8DD8-CBF4A98DDD94}"/>
                  </a:ext>
                </a:extLst>
              </p:cNvPr>
              <p:cNvSpPr/>
              <p:nvPr/>
            </p:nvSpPr>
            <p:spPr>
              <a:xfrm flipH="1" flipV="1">
                <a:off x="4255801" y="3510188"/>
                <a:ext cx="64547" cy="7272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6921C12-659D-4F7B-B23E-BAB109BCFDE1}"/>
                  </a:ext>
                </a:extLst>
              </p:cNvPr>
              <p:cNvSpPr/>
              <p:nvPr/>
            </p:nvSpPr>
            <p:spPr>
              <a:xfrm flipH="1" flipV="1">
                <a:off x="4655695" y="3224845"/>
                <a:ext cx="64547" cy="7272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4FDE6116-8859-424C-A615-39A6D3200FD3}"/>
                  </a:ext>
                </a:extLst>
              </p:cNvPr>
              <p:cNvSpPr/>
              <p:nvPr/>
            </p:nvSpPr>
            <p:spPr>
              <a:xfrm flipH="1" flipV="1">
                <a:off x="5273922" y="3263201"/>
                <a:ext cx="64547" cy="7272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D1A69741-2C51-46B1-B4EC-1E44F8125657}"/>
                  </a:ext>
                </a:extLst>
              </p:cNvPr>
              <p:cNvSpPr/>
              <p:nvPr/>
            </p:nvSpPr>
            <p:spPr>
              <a:xfrm flipH="1" flipV="1">
                <a:off x="4699641" y="3266039"/>
                <a:ext cx="64547" cy="7272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E7732C3E-3DEF-45A0-8DF2-FBD31B8E5D52}"/>
                  </a:ext>
                </a:extLst>
              </p:cNvPr>
              <p:cNvSpPr/>
              <p:nvPr/>
            </p:nvSpPr>
            <p:spPr>
              <a:xfrm flipH="1" flipV="1">
                <a:off x="5270711" y="2814828"/>
                <a:ext cx="64547" cy="7272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9F7556C-E66D-4611-8D93-B64CFAC16CDF}"/>
                  </a:ext>
                </a:extLst>
              </p:cNvPr>
              <p:cNvSpPr/>
              <p:nvPr/>
            </p:nvSpPr>
            <p:spPr>
              <a:xfrm flipH="1" flipV="1">
                <a:off x="4700200" y="2814828"/>
                <a:ext cx="64547" cy="727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F79B3A6-1FF6-4E67-8F7D-DDE951597B72}"/>
                  </a:ext>
                </a:extLst>
              </p:cNvPr>
              <p:cNvSpPr txBox="1"/>
              <p:nvPr/>
            </p:nvSpPr>
            <p:spPr>
              <a:xfrm>
                <a:off x="3912124" y="3744083"/>
                <a:ext cx="1534836" cy="606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S Reference Sans Serif" panose="020B0604030504040204" pitchFamily="34" charset="0"/>
                    <a:ea typeface="맑은 고딕" panose="020B0503020000020004" pitchFamily="50" charset="-127"/>
                    <a:cs typeface="+mn-cs"/>
                  </a:rPr>
                  <a:t>Perspective Transform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B4AE29A-EA70-46FB-B805-C87181A32867}"/>
                </a:ext>
              </a:extLst>
            </p:cNvPr>
            <p:cNvSpPr/>
            <p:nvPr/>
          </p:nvSpPr>
          <p:spPr>
            <a:xfrm>
              <a:off x="1673050" y="3443447"/>
              <a:ext cx="3557416" cy="591178"/>
            </a:xfrm>
            <a:custGeom>
              <a:avLst/>
              <a:gdLst>
                <a:gd name="connsiteX0" fmla="*/ 0 w 5190565"/>
                <a:gd name="connsiteY0" fmla="*/ 436615 h 1566168"/>
                <a:gd name="connsiteX1" fmla="*/ 1335741 w 5190565"/>
                <a:gd name="connsiteY1" fmla="*/ 239391 h 1566168"/>
                <a:gd name="connsiteX2" fmla="*/ 3254188 w 5190565"/>
                <a:gd name="connsiteY2" fmla="*/ 15273 h 1566168"/>
                <a:gd name="connsiteX3" fmla="*/ 4607859 w 5190565"/>
                <a:gd name="connsiteY3" fmla="*/ 696591 h 1566168"/>
                <a:gd name="connsiteX4" fmla="*/ 5190565 w 5190565"/>
                <a:gd name="connsiteY4" fmla="*/ 1566168 h 1566168"/>
                <a:gd name="connsiteX0" fmla="*/ 0 w 5190565"/>
                <a:gd name="connsiteY0" fmla="*/ 302396 h 1431949"/>
                <a:gd name="connsiteX1" fmla="*/ 1335741 w 5190565"/>
                <a:gd name="connsiteY1" fmla="*/ 105172 h 1431949"/>
                <a:gd name="connsiteX2" fmla="*/ 3196899 w 5190565"/>
                <a:gd name="connsiteY2" fmla="*/ 26299 h 1431949"/>
                <a:gd name="connsiteX3" fmla="*/ 4607859 w 5190565"/>
                <a:gd name="connsiteY3" fmla="*/ 562372 h 1431949"/>
                <a:gd name="connsiteX4" fmla="*/ 5190565 w 5190565"/>
                <a:gd name="connsiteY4" fmla="*/ 1431949 h 1431949"/>
                <a:gd name="connsiteX0" fmla="*/ 0 w 5486558"/>
                <a:gd name="connsiteY0" fmla="*/ 302396 h 1254427"/>
                <a:gd name="connsiteX1" fmla="*/ 1335741 w 5486558"/>
                <a:gd name="connsiteY1" fmla="*/ 105172 h 1254427"/>
                <a:gd name="connsiteX2" fmla="*/ 3196899 w 5486558"/>
                <a:gd name="connsiteY2" fmla="*/ 26299 h 1254427"/>
                <a:gd name="connsiteX3" fmla="*/ 4607859 w 5486558"/>
                <a:gd name="connsiteY3" fmla="*/ 562372 h 1254427"/>
                <a:gd name="connsiteX4" fmla="*/ 5486558 w 5486558"/>
                <a:gd name="connsiteY4" fmla="*/ 1254427 h 1254427"/>
                <a:gd name="connsiteX0" fmla="*/ 0 w 5591587"/>
                <a:gd name="connsiteY0" fmla="*/ 302396 h 1238289"/>
                <a:gd name="connsiteX1" fmla="*/ 1335741 w 5591587"/>
                <a:gd name="connsiteY1" fmla="*/ 105172 h 1238289"/>
                <a:gd name="connsiteX2" fmla="*/ 3196899 w 5591587"/>
                <a:gd name="connsiteY2" fmla="*/ 26299 h 1238289"/>
                <a:gd name="connsiteX3" fmla="*/ 4607859 w 5591587"/>
                <a:gd name="connsiteY3" fmla="*/ 562372 h 1238289"/>
                <a:gd name="connsiteX4" fmla="*/ 5591587 w 5591587"/>
                <a:gd name="connsiteY4" fmla="*/ 1238289 h 1238289"/>
                <a:gd name="connsiteX0" fmla="*/ 0 w 5591587"/>
                <a:gd name="connsiteY0" fmla="*/ 299741 h 1235634"/>
                <a:gd name="connsiteX1" fmla="*/ 1335741 w 5591587"/>
                <a:gd name="connsiteY1" fmla="*/ 102517 h 1235634"/>
                <a:gd name="connsiteX2" fmla="*/ 3196899 w 5591587"/>
                <a:gd name="connsiteY2" fmla="*/ 23644 h 1235634"/>
                <a:gd name="connsiteX3" fmla="*/ 4699949 w 5591587"/>
                <a:gd name="connsiteY3" fmla="*/ 521615 h 1235634"/>
                <a:gd name="connsiteX4" fmla="*/ 5591587 w 5591587"/>
                <a:gd name="connsiteY4" fmla="*/ 1235634 h 1235634"/>
                <a:gd name="connsiteX0" fmla="*/ 0 w 5591587"/>
                <a:gd name="connsiteY0" fmla="*/ 299741 h 1235634"/>
                <a:gd name="connsiteX1" fmla="*/ 1335741 w 5591587"/>
                <a:gd name="connsiteY1" fmla="*/ 102517 h 1235634"/>
                <a:gd name="connsiteX2" fmla="*/ 3196899 w 5591587"/>
                <a:gd name="connsiteY2" fmla="*/ 23644 h 1235634"/>
                <a:gd name="connsiteX3" fmla="*/ 4699949 w 5591587"/>
                <a:gd name="connsiteY3" fmla="*/ 521615 h 1235634"/>
                <a:gd name="connsiteX4" fmla="*/ 5591587 w 5591587"/>
                <a:gd name="connsiteY4" fmla="*/ 1235634 h 1235634"/>
                <a:gd name="connsiteX0" fmla="*/ 0 w 5591587"/>
                <a:gd name="connsiteY0" fmla="*/ 299741 h 1235634"/>
                <a:gd name="connsiteX1" fmla="*/ 1335741 w 5591587"/>
                <a:gd name="connsiteY1" fmla="*/ 102517 h 1235634"/>
                <a:gd name="connsiteX2" fmla="*/ 3196899 w 5591587"/>
                <a:gd name="connsiteY2" fmla="*/ 23644 h 1235634"/>
                <a:gd name="connsiteX3" fmla="*/ 4699949 w 5591587"/>
                <a:gd name="connsiteY3" fmla="*/ 521615 h 1235634"/>
                <a:gd name="connsiteX4" fmla="*/ 5591587 w 5591587"/>
                <a:gd name="connsiteY4" fmla="*/ 1235634 h 1235634"/>
                <a:gd name="connsiteX0" fmla="*/ 0 w 5583345"/>
                <a:gd name="connsiteY0" fmla="*/ 639588 h 890659"/>
                <a:gd name="connsiteX1" fmla="*/ 1335741 w 5583345"/>
                <a:gd name="connsiteY1" fmla="*/ 442364 h 890659"/>
                <a:gd name="connsiteX2" fmla="*/ 3196899 w 5583345"/>
                <a:gd name="connsiteY2" fmla="*/ 363491 h 890659"/>
                <a:gd name="connsiteX3" fmla="*/ 4699949 w 5583345"/>
                <a:gd name="connsiteY3" fmla="*/ 861462 h 890659"/>
                <a:gd name="connsiteX4" fmla="*/ 5583345 w 5583345"/>
                <a:gd name="connsiteY4" fmla="*/ 44824 h 890659"/>
                <a:gd name="connsiteX0" fmla="*/ 0 w 5583345"/>
                <a:gd name="connsiteY0" fmla="*/ 668081 h 668081"/>
                <a:gd name="connsiteX1" fmla="*/ 1335741 w 5583345"/>
                <a:gd name="connsiteY1" fmla="*/ 470857 h 668081"/>
                <a:gd name="connsiteX2" fmla="*/ 3196899 w 5583345"/>
                <a:gd name="connsiteY2" fmla="*/ 391984 h 668081"/>
                <a:gd name="connsiteX3" fmla="*/ 4469161 w 5583345"/>
                <a:gd name="connsiteY3" fmla="*/ 288387 h 668081"/>
                <a:gd name="connsiteX4" fmla="*/ 5583345 w 5583345"/>
                <a:gd name="connsiteY4" fmla="*/ 73317 h 668081"/>
                <a:gd name="connsiteX0" fmla="*/ 0 w 5583345"/>
                <a:gd name="connsiteY0" fmla="*/ 668081 h 668081"/>
                <a:gd name="connsiteX1" fmla="*/ 1335741 w 5583345"/>
                <a:gd name="connsiteY1" fmla="*/ 470857 h 668081"/>
                <a:gd name="connsiteX2" fmla="*/ 3196899 w 5583345"/>
                <a:gd name="connsiteY2" fmla="*/ 391984 h 668081"/>
                <a:gd name="connsiteX3" fmla="*/ 4469161 w 5583345"/>
                <a:gd name="connsiteY3" fmla="*/ 288387 h 668081"/>
                <a:gd name="connsiteX4" fmla="*/ 5583345 w 5583345"/>
                <a:gd name="connsiteY4" fmla="*/ 73317 h 668081"/>
                <a:gd name="connsiteX0" fmla="*/ 0 w 5583345"/>
                <a:gd name="connsiteY0" fmla="*/ 699110 h 699110"/>
                <a:gd name="connsiteX1" fmla="*/ 1335741 w 5583345"/>
                <a:gd name="connsiteY1" fmla="*/ 501886 h 699110"/>
                <a:gd name="connsiteX2" fmla="*/ 3196899 w 5583345"/>
                <a:gd name="connsiteY2" fmla="*/ 423013 h 699110"/>
                <a:gd name="connsiteX3" fmla="*/ 4469161 w 5583345"/>
                <a:gd name="connsiteY3" fmla="*/ 319416 h 699110"/>
                <a:gd name="connsiteX4" fmla="*/ 5583345 w 5583345"/>
                <a:gd name="connsiteY4" fmla="*/ 104346 h 699110"/>
                <a:gd name="connsiteX0" fmla="*/ 0 w 5228919"/>
                <a:gd name="connsiteY0" fmla="*/ 821664 h 821664"/>
                <a:gd name="connsiteX1" fmla="*/ 1335741 w 5228919"/>
                <a:gd name="connsiteY1" fmla="*/ 624440 h 821664"/>
                <a:gd name="connsiteX2" fmla="*/ 3196899 w 5228919"/>
                <a:gd name="connsiteY2" fmla="*/ 545567 h 821664"/>
                <a:gd name="connsiteX3" fmla="*/ 4469161 w 5228919"/>
                <a:gd name="connsiteY3" fmla="*/ 441970 h 821664"/>
                <a:gd name="connsiteX4" fmla="*/ 5228919 w 5228919"/>
                <a:gd name="connsiteY4" fmla="*/ 86535 h 821664"/>
                <a:gd name="connsiteX0" fmla="*/ 0 w 5228919"/>
                <a:gd name="connsiteY0" fmla="*/ 735129 h 735129"/>
                <a:gd name="connsiteX1" fmla="*/ 1335741 w 5228919"/>
                <a:gd name="connsiteY1" fmla="*/ 537905 h 735129"/>
                <a:gd name="connsiteX2" fmla="*/ 3196899 w 5228919"/>
                <a:gd name="connsiteY2" fmla="*/ 459032 h 735129"/>
                <a:gd name="connsiteX3" fmla="*/ 4469161 w 5228919"/>
                <a:gd name="connsiteY3" fmla="*/ 355435 h 735129"/>
                <a:gd name="connsiteX4" fmla="*/ 5228919 w 5228919"/>
                <a:gd name="connsiteY4" fmla="*/ 0 h 735129"/>
                <a:gd name="connsiteX0" fmla="*/ 0 w 5121767"/>
                <a:gd name="connsiteY0" fmla="*/ 748497 h 748497"/>
                <a:gd name="connsiteX1" fmla="*/ 1335741 w 5121767"/>
                <a:gd name="connsiteY1" fmla="*/ 551273 h 748497"/>
                <a:gd name="connsiteX2" fmla="*/ 3196899 w 5121767"/>
                <a:gd name="connsiteY2" fmla="*/ 472400 h 748497"/>
                <a:gd name="connsiteX3" fmla="*/ 4469161 w 5121767"/>
                <a:gd name="connsiteY3" fmla="*/ 368803 h 748497"/>
                <a:gd name="connsiteX4" fmla="*/ 5121767 w 5121767"/>
                <a:gd name="connsiteY4" fmla="*/ 0 h 748497"/>
                <a:gd name="connsiteX0" fmla="*/ 0 w 5426739"/>
                <a:gd name="connsiteY0" fmla="*/ 748497 h 748497"/>
                <a:gd name="connsiteX1" fmla="*/ 1335741 w 5426739"/>
                <a:gd name="connsiteY1" fmla="*/ 551273 h 748497"/>
                <a:gd name="connsiteX2" fmla="*/ 3196899 w 5426739"/>
                <a:gd name="connsiteY2" fmla="*/ 472400 h 748497"/>
                <a:gd name="connsiteX3" fmla="*/ 4469161 w 5426739"/>
                <a:gd name="connsiteY3" fmla="*/ 368803 h 748497"/>
                <a:gd name="connsiteX4" fmla="*/ 5426739 w 5426739"/>
                <a:gd name="connsiteY4" fmla="*/ 0 h 748497"/>
                <a:gd name="connsiteX0" fmla="*/ 0 w 5426739"/>
                <a:gd name="connsiteY0" fmla="*/ 748497 h 748497"/>
                <a:gd name="connsiteX1" fmla="*/ 1335741 w 5426739"/>
                <a:gd name="connsiteY1" fmla="*/ 551273 h 748497"/>
                <a:gd name="connsiteX2" fmla="*/ 3196899 w 5426739"/>
                <a:gd name="connsiteY2" fmla="*/ 472400 h 748497"/>
                <a:gd name="connsiteX3" fmla="*/ 5426739 w 5426739"/>
                <a:gd name="connsiteY3" fmla="*/ 0 h 748497"/>
                <a:gd name="connsiteX0" fmla="*/ 0 w 5426739"/>
                <a:gd name="connsiteY0" fmla="*/ 748497 h 748497"/>
                <a:gd name="connsiteX1" fmla="*/ 1335741 w 5426739"/>
                <a:gd name="connsiteY1" fmla="*/ 551273 h 748497"/>
                <a:gd name="connsiteX2" fmla="*/ 3196899 w 5426739"/>
                <a:gd name="connsiteY2" fmla="*/ 472400 h 748497"/>
                <a:gd name="connsiteX3" fmla="*/ 4503581 w 5426739"/>
                <a:gd name="connsiteY3" fmla="*/ 404920 h 748497"/>
                <a:gd name="connsiteX4" fmla="*/ 5426739 w 5426739"/>
                <a:gd name="connsiteY4" fmla="*/ 0 h 748497"/>
                <a:gd name="connsiteX0" fmla="*/ 0 w 5377284"/>
                <a:gd name="connsiteY0" fmla="*/ 761865 h 761865"/>
                <a:gd name="connsiteX1" fmla="*/ 1335741 w 5377284"/>
                <a:gd name="connsiteY1" fmla="*/ 564641 h 761865"/>
                <a:gd name="connsiteX2" fmla="*/ 3196899 w 5377284"/>
                <a:gd name="connsiteY2" fmla="*/ 485768 h 761865"/>
                <a:gd name="connsiteX3" fmla="*/ 4503581 w 5377284"/>
                <a:gd name="connsiteY3" fmla="*/ 418288 h 761865"/>
                <a:gd name="connsiteX4" fmla="*/ 5377284 w 5377284"/>
                <a:gd name="connsiteY4" fmla="*/ 0 h 761865"/>
                <a:gd name="connsiteX0" fmla="*/ 0 w 5336071"/>
                <a:gd name="connsiteY0" fmla="*/ 768549 h 768549"/>
                <a:gd name="connsiteX1" fmla="*/ 1335741 w 5336071"/>
                <a:gd name="connsiteY1" fmla="*/ 571325 h 768549"/>
                <a:gd name="connsiteX2" fmla="*/ 3196899 w 5336071"/>
                <a:gd name="connsiteY2" fmla="*/ 492452 h 768549"/>
                <a:gd name="connsiteX3" fmla="*/ 4503581 w 5336071"/>
                <a:gd name="connsiteY3" fmla="*/ 424972 h 768549"/>
                <a:gd name="connsiteX4" fmla="*/ 5336071 w 5336071"/>
                <a:gd name="connsiteY4" fmla="*/ 0 h 768549"/>
                <a:gd name="connsiteX0" fmla="*/ 0 w 5336071"/>
                <a:gd name="connsiteY0" fmla="*/ 768549 h 768549"/>
                <a:gd name="connsiteX1" fmla="*/ 1335741 w 5336071"/>
                <a:gd name="connsiteY1" fmla="*/ 571325 h 768549"/>
                <a:gd name="connsiteX2" fmla="*/ 3196899 w 5336071"/>
                <a:gd name="connsiteY2" fmla="*/ 492452 h 768549"/>
                <a:gd name="connsiteX3" fmla="*/ 4503581 w 5336071"/>
                <a:gd name="connsiteY3" fmla="*/ 424972 h 768549"/>
                <a:gd name="connsiteX4" fmla="*/ 5336071 w 5336071"/>
                <a:gd name="connsiteY4" fmla="*/ 0 h 768549"/>
                <a:gd name="connsiteX0" fmla="*/ 0 w 4000330"/>
                <a:gd name="connsiteY0" fmla="*/ 571325 h 571325"/>
                <a:gd name="connsiteX1" fmla="*/ 1861158 w 4000330"/>
                <a:gd name="connsiteY1" fmla="*/ 492452 h 571325"/>
                <a:gd name="connsiteX2" fmla="*/ 3167840 w 4000330"/>
                <a:gd name="connsiteY2" fmla="*/ 424972 h 571325"/>
                <a:gd name="connsiteX3" fmla="*/ 4000330 w 4000330"/>
                <a:gd name="connsiteY3" fmla="*/ 0 h 571325"/>
                <a:gd name="connsiteX0" fmla="*/ 0 w 4189908"/>
                <a:gd name="connsiteY0" fmla="*/ 564641 h 564641"/>
                <a:gd name="connsiteX1" fmla="*/ 2050736 w 4189908"/>
                <a:gd name="connsiteY1" fmla="*/ 492452 h 564641"/>
                <a:gd name="connsiteX2" fmla="*/ 3357418 w 4189908"/>
                <a:gd name="connsiteY2" fmla="*/ 424972 h 564641"/>
                <a:gd name="connsiteX3" fmla="*/ 4189908 w 4189908"/>
                <a:gd name="connsiteY3" fmla="*/ 0 h 564641"/>
                <a:gd name="connsiteX0" fmla="*/ 0 w 4189908"/>
                <a:gd name="connsiteY0" fmla="*/ 564641 h 564641"/>
                <a:gd name="connsiteX1" fmla="*/ 2050736 w 4189908"/>
                <a:gd name="connsiteY1" fmla="*/ 492452 h 564641"/>
                <a:gd name="connsiteX2" fmla="*/ 3357418 w 4189908"/>
                <a:gd name="connsiteY2" fmla="*/ 424972 h 564641"/>
                <a:gd name="connsiteX3" fmla="*/ 4189908 w 4189908"/>
                <a:gd name="connsiteY3" fmla="*/ 0 h 56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89908" h="564641">
                  <a:moveTo>
                    <a:pt x="0" y="564641"/>
                  </a:moveTo>
                  <a:cubicBezTo>
                    <a:pt x="541060" y="525308"/>
                    <a:pt x="1491166" y="515730"/>
                    <a:pt x="2050736" y="492452"/>
                  </a:cubicBezTo>
                  <a:cubicBezTo>
                    <a:pt x="2610306" y="469174"/>
                    <a:pt x="2985778" y="503705"/>
                    <a:pt x="3357418" y="424972"/>
                  </a:cubicBezTo>
                  <a:cubicBezTo>
                    <a:pt x="3729058" y="346239"/>
                    <a:pt x="4020938" y="91995"/>
                    <a:pt x="4189908" y="0"/>
                  </a:cubicBezTo>
                </a:path>
              </a:pathLst>
            </a:custGeom>
            <a:noFill/>
            <a:ln w="190500">
              <a:solidFill>
                <a:srgbClr val="00B050">
                  <a:alpha val="38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33C15E9-F801-45D8-86D7-E1573FE993FD}"/>
                </a:ext>
              </a:extLst>
            </p:cNvPr>
            <p:cNvSpPr/>
            <p:nvPr/>
          </p:nvSpPr>
          <p:spPr>
            <a:xfrm>
              <a:off x="4151696" y="3727272"/>
              <a:ext cx="720925" cy="43627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socket 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communi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-cation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Reference Sans Serif" panose="020B060403050404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485508E-D2F4-49AE-94C5-C1225DF96C88}"/>
                </a:ext>
              </a:extLst>
            </p:cNvPr>
            <p:cNvSpPr/>
            <p:nvPr/>
          </p:nvSpPr>
          <p:spPr>
            <a:xfrm flipV="1">
              <a:off x="755620" y="2850483"/>
              <a:ext cx="1533168" cy="4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3" name="Picture 4" descr="New Eagle Branded Kvaser Leaf Light HS V2 (685-0)">
              <a:extLst>
                <a:ext uri="{FF2B5EF4-FFF2-40B4-BE49-F238E27FC236}">
                  <a16:creationId xmlns:a16="http://schemas.microsoft.com/office/drawing/2014/main" id="{0A87D73D-1064-4F36-8449-4918903A9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043" y="2188460"/>
              <a:ext cx="521781" cy="75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B189559A-CE7B-4BA1-B329-81B1D4FC3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17" y="2242386"/>
              <a:ext cx="1291220" cy="92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07E44AD-DB9D-480D-B7CC-D80C3B4A462E}"/>
                </a:ext>
              </a:extLst>
            </p:cNvPr>
            <p:cNvSpPr txBox="1"/>
            <p:nvPr/>
          </p:nvSpPr>
          <p:spPr>
            <a:xfrm>
              <a:off x="1050395" y="2985076"/>
              <a:ext cx="918312" cy="315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Logitech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Manipulator</a:t>
              </a:r>
              <a:endParaRPr kumimoji="0" lang="en-US" altLang="ko-KR" sz="1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Reference Sans Serif" panose="020B060403050404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14E1B4-1530-4137-ADC5-7EF2DD8C29D0}"/>
                </a:ext>
              </a:extLst>
            </p:cNvPr>
            <p:cNvSpPr txBox="1"/>
            <p:nvPr/>
          </p:nvSpPr>
          <p:spPr>
            <a:xfrm>
              <a:off x="2310039" y="2864131"/>
              <a:ext cx="1310295" cy="288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kvaser</a:t>
              </a:r>
              <a:r>
                <a:rPr kumimoji="0" lang="en-US" altLang="ko-KR" sz="1000" b="1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 leaf light v2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Can USB interface</a:t>
              </a:r>
              <a:endParaRPr kumimoji="0" lang="ko-KR" altLang="en-US" sz="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MS Reference Sans Serif" panose="020B060403050404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A3A8AED-AD65-46CE-9CC7-8823F17B352C}"/>
                </a:ext>
              </a:extLst>
            </p:cNvPr>
            <p:cNvSpPr/>
            <p:nvPr/>
          </p:nvSpPr>
          <p:spPr>
            <a:xfrm>
              <a:off x="1423952" y="2465337"/>
              <a:ext cx="3777793" cy="582305"/>
            </a:xfrm>
            <a:custGeom>
              <a:avLst/>
              <a:gdLst>
                <a:gd name="connsiteX0" fmla="*/ 0 w 5190565"/>
                <a:gd name="connsiteY0" fmla="*/ 436615 h 1566168"/>
                <a:gd name="connsiteX1" fmla="*/ 1335741 w 5190565"/>
                <a:gd name="connsiteY1" fmla="*/ 239391 h 1566168"/>
                <a:gd name="connsiteX2" fmla="*/ 3254188 w 5190565"/>
                <a:gd name="connsiteY2" fmla="*/ 15273 h 1566168"/>
                <a:gd name="connsiteX3" fmla="*/ 4607859 w 5190565"/>
                <a:gd name="connsiteY3" fmla="*/ 696591 h 1566168"/>
                <a:gd name="connsiteX4" fmla="*/ 5190565 w 5190565"/>
                <a:gd name="connsiteY4" fmla="*/ 1566168 h 1566168"/>
                <a:gd name="connsiteX0" fmla="*/ 0 w 5190565"/>
                <a:gd name="connsiteY0" fmla="*/ 302396 h 1431949"/>
                <a:gd name="connsiteX1" fmla="*/ 1335741 w 5190565"/>
                <a:gd name="connsiteY1" fmla="*/ 105172 h 1431949"/>
                <a:gd name="connsiteX2" fmla="*/ 3196899 w 5190565"/>
                <a:gd name="connsiteY2" fmla="*/ 26299 h 1431949"/>
                <a:gd name="connsiteX3" fmla="*/ 4607859 w 5190565"/>
                <a:gd name="connsiteY3" fmla="*/ 562372 h 1431949"/>
                <a:gd name="connsiteX4" fmla="*/ 5190565 w 5190565"/>
                <a:gd name="connsiteY4" fmla="*/ 1431949 h 1431949"/>
                <a:gd name="connsiteX0" fmla="*/ 0 w 5486558"/>
                <a:gd name="connsiteY0" fmla="*/ 302396 h 1254427"/>
                <a:gd name="connsiteX1" fmla="*/ 1335741 w 5486558"/>
                <a:gd name="connsiteY1" fmla="*/ 105172 h 1254427"/>
                <a:gd name="connsiteX2" fmla="*/ 3196899 w 5486558"/>
                <a:gd name="connsiteY2" fmla="*/ 26299 h 1254427"/>
                <a:gd name="connsiteX3" fmla="*/ 4607859 w 5486558"/>
                <a:gd name="connsiteY3" fmla="*/ 562372 h 1254427"/>
                <a:gd name="connsiteX4" fmla="*/ 5486558 w 5486558"/>
                <a:gd name="connsiteY4" fmla="*/ 1254427 h 1254427"/>
                <a:gd name="connsiteX0" fmla="*/ 0 w 5591587"/>
                <a:gd name="connsiteY0" fmla="*/ 302396 h 1238289"/>
                <a:gd name="connsiteX1" fmla="*/ 1335741 w 5591587"/>
                <a:gd name="connsiteY1" fmla="*/ 105172 h 1238289"/>
                <a:gd name="connsiteX2" fmla="*/ 3196899 w 5591587"/>
                <a:gd name="connsiteY2" fmla="*/ 26299 h 1238289"/>
                <a:gd name="connsiteX3" fmla="*/ 4607859 w 5591587"/>
                <a:gd name="connsiteY3" fmla="*/ 562372 h 1238289"/>
                <a:gd name="connsiteX4" fmla="*/ 5591587 w 5591587"/>
                <a:gd name="connsiteY4" fmla="*/ 1238289 h 1238289"/>
                <a:gd name="connsiteX0" fmla="*/ 0 w 5591587"/>
                <a:gd name="connsiteY0" fmla="*/ 299741 h 1235634"/>
                <a:gd name="connsiteX1" fmla="*/ 1335741 w 5591587"/>
                <a:gd name="connsiteY1" fmla="*/ 102517 h 1235634"/>
                <a:gd name="connsiteX2" fmla="*/ 3196899 w 5591587"/>
                <a:gd name="connsiteY2" fmla="*/ 23644 h 1235634"/>
                <a:gd name="connsiteX3" fmla="*/ 4699949 w 5591587"/>
                <a:gd name="connsiteY3" fmla="*/ 521615 h 1235634"/>
                <a:gd name="connsiteX4" fmla="*/ 5591587 w 5591587"/>
                <a:gd name="connsiteY4" fmla="*/ 1235634 h 1235634"/>
                <a:gd name="connsiteX0" fmla="*/ 0 w 5591587"/>
                <a:gd name="connsiteY0" fmla="*/ 299741 h 1235634"/>
                <a:gd name="connsiteX1" fmla="*/ 1335741 w 5591587"/>
                <a:gd name="connsiteY1" fmla="*/ 102517 h 1235634"/>
                <a:gd name="connsiteX2" fmla="*/ 3196899 w 5591587"/>
                <a:gd name="connsiteY2" fmla="*/ 23644 h 1235634"/>
                <a:gd name="connsiteX3" fmla="*/ 4699949 w 5591587"/>
                <a:gd name="connsiteY3" fmla="*/ 521615 h 1235634"/>
                <a:gd name="connsiteX4" fmla="*/ 5591587 w 5591587"/>
                <a:gd name="connsiteY4" fmla="*/ 1235634 h 1235634"/>
                <a:gd name="connsiteX0" fmla="*/ 0 w 5591587"/>
                <a:gd name="connsiteY0" fmla="*/ 299741 h 1235634"/>
                <a:gd name="connsiteX1" fmla="*/ 1335741 w 5591587"/>
                <a:gd name="connsiteY1" fmla="*/ 102517 h 1235634"/>
                <a:gd name="connsiteX2" fmla="*/ 3196899 w 5591587"/>
                <a:gd name="connsiteY2" fmla="*/ 23644 h 1235634"/>
                <a:gd name="connsiteX3" fmla="*/ 4699949 w 5591587"/>
                <a:gd name="connsiteY3" fmla="*/ 521615 h 1235634"/>
                <a:gd name="connsiteX4" fmla="*/ 5591587 w 5591587"/>
                <a:gd name="connsiteY4" fmla="*/ 1235634 h 1235634"/>
                <a:gd name="connsiteX0" fmla="*/ 0 w 5591587"/>
                <a:gd name="connsiteY0" fmla="*/ 351112 h 1287005"/>
                <a:gd name="connsiteX1" fmla="*/ 1335741 w 5591587"/>
                <a:gd name="connsiteY1" fmla="*/ 153888 h 1287005"/>
                <a:gd name="connsiteX2" fmla="*/ 3196899 w 5591587"/>
                <a:gd name="connsiteY2" fmla="*/ 75015 h 1287005"/>
                <a:gd name="connsiteX3" fmla="*/ 5591587 w 5591587"/>
                <a:gd name="connsiteY3" fmla="*/ 1287005 h 1287005"/>
                <a:gd name="connsiteX0" fmla="*/ 0 w 4458889"/>
                <a:gd name="connsiteY0" fmla="*/ 318570 h 806205"/>
                <a:gd name="connsiteX1" fmla="*/ 1335741 w 4458889"/>
                <a:gd name="connsiteY1" fmla="*/ 121346 h 806205"/>
                <a:gd name="connsiteX2" fmla="*/ 3196899 w 4458889"/>
                <a:gd name="connsiteY2" fmla="*/ 42473 h 806205"/>
                <a:gd name="connsiteX3" fmla="*/ 4458889 w 4458889"/>
                <a:gd name="connsiteY3" fmla="*/ 806205 h 806205"/>
                <a:gd name="connsiteX0" fmla="*/ 0 w 4458889"/>
                <a:gd name="connsiteY0" fmla="*/ 345456 h 833091"/>
                <a:gd name="connsiteX1" fmla="*/ 1565964 w 4458889"/>
                <a:gd name="connsiteY1" fmla="*/ 66730 h 833091"/>
                <a:gd name="connsiteX2" fmla="*/ 3196899 w 4458889"/>
                <a:gd name="connsiteY2" fmla="*/ 69359 h 833091"/>
                <a:gd name="connsiteX3" fmla="*/ 4458889 w 4458889"/>
                <a:gd name="connsiteY3" fmla="*/ 833091 h 833091"/>
                <a:gd name="connsiteX0" fmla="*/ 0 w 4458889"/>
                <a:gd name="connsiteY0" fmla="*/ 315159 h 802794"/>
                <a:gd name="connsiteX1" fmla="*/ 1565964 w 4458889"/>
                <a:gd name="connsiteY1" fmla="*/ 36433 h 802794"/>
                <a:gd name="connsiteX2" fmla="*/ 3224526 w 4458889"/>
                <a:gd name="connsiteY2" fmla="*/ 87963 h 802794"/>
                <a:gd name="connsiteX3" fmla="*/ 4458889 w 4458889"/>
                <a:gd name="connsiteY3" fmla="*/ 802794 h 802794"/>
                <a:gd name="connsiteX0" fmla="*/ 0 w 4483807"/>
                <a:gd name="connsiteY0" fmla="*/ 315159 h 611666"/>
                <a:gd name="connsiteX1" fmla="*/ 1565964 w 4483807"/>
                <a:gd name="connsiteY1" fmla="*/ 36433 h 611666"/>
                <a:gd name="connsiteX2" fmla="*/ 3224526 w 4483807"/>
                <a:gd name="connsiteY2" fmla="*/ 87963 h 611666"/>
                <a:gd name="connsiteX3" fmla="*/ 4483807 w 4483807"/>
                <a:gd name="connsiteY3" fmla="*/ 611666 h 61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3807" h="611666">
                  <a:moveTo>
                    <a:pt x="0" y="315159"/>
                  </a:moveTo>
                  <a:cubicBezTo>
                    <a:pt x="396688" y="251659"/>
                    <a:pt x="1028543" y="74299"/>
                    <a:pt x="1565964" y="36433"/>
                  </a:cubicBezTo>
                  <a:cubicBezTo>
                    <a:pt x="2103385" y="-1433"/>
                    <a:pt x="2742372" y="-39764"/>
                    <a:pt x="3224526" y="87963"/>
                  </a:cubicBezTo>
                  <a:cubicBezTo>
                    <a:pt x="3706680" y="215690"/>
                    <a:pt x="3984914" y="359168"/>
                    <a:pt x="4483807" y="611666"/>
                  </a:cubicBezTo>
                </a:path>
              </a:pathLst>
            </a:custGeom>
            <a:noFill/>
            <a:ln w="190500">
              <a:solidFill>
                <a:schemeClr val="accent5">
                  <a:lumMod val="60000"/>
                  <a:lumOff val="40000"/>
                  <a:alpha val="6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45FB58A-6F8F-4659-9819-2B1CD0C90799}"/>
                </a:ext>
              </a:extLst>
            </p:cNvPr>
            <p:cNvSpPr/>
            <p:nvPr/>
          </p:nvSpPr>
          <p:spPr>
            <a:xfrm>
              <a:off x="3682963" y="2395554"/>
              <a:ext cx="715403" cy="42426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socket </a:t>
              </a:r>
              <a:r>
                <a:rPr kumimoji="0" lang="en-US" altLang="ko-KR" sz="800" b="0" i="0" u="sng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communi</a:t>
              </a:r>
              <a:r>
                <a:rPr kumimoji="0" lang="en-US" altLang="ko-KR" sz="8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-cation</a:t>
              </a:r>
              <a:endPara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Reference Sans Serif" panose="020B060403050404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6E1760F-F9DA-43B6-99CD-2DC18ABAA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Manipulator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ea typeface="Apple SD Gothic Ne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E1BB520-226F-4A3F-A548-EA6DD489D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Manipulator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ea typeface="Apple SD Gothic Ne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2D079C-8495-4475-B729-FF115B53E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Manipulator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ea typeface="Apple SD Gothic Ne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2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3188255" y="66853"/>
            <a:ext cx="875273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Getting Can Data from 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Driving Simulator</a:t>
            </a:r>
            <a:endParaRPr lang="en-US" altLang="ko-KR" sz="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Map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35FA030-D180-4070-9461-015D9101BA4A}"/>
              </a:ext>
            </a:extLst>
          </p:cNvPr>
          <p:cNvGrpSpPr/>
          <p:nvPr/>
        </p:nvGrpSpPr>
        <p:grpSpPr>
          <a:xfrm>
            <a:off x="432695" y="3912232"/>
            <a:ext cx="4270937" cy="2357402"/>
            <a:chOff x="6430774" y="1196539"/>
            <a:chExt cx="3878917" cy="214102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DFA33C3-493A-49EB-ADAE-F7FEB51C6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1389" b="2087"/>
            <a:stretch/>
          </p:blipFill>
          <p:spPr>
            <a:xfrm>
              <a:off x="6561940" y="1413510"/>
              <a:ext cx="3586107" cy="178449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686E864-0369-4800-9859-17FF5DDD0705}"/>
                </a:ext>
              </a:extLst>
            </p:cNvPr>
            <p:cNvSpPr/>
            <p:nvPr/>
          </p:nvSpPr>
          <p:spPr>
            <a:xfrm>
              <a:off x="6430774" y="1196539"/>
              <a:ext cx="3878917" cy="2141021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CF98DE-82BA-4073-836F-7A4ACC3F4FFE}"/>
                </a:ext>
              </a:extLst>
            </p:cNvPr>
            <p:cNvSpPr/>
            <p:nvPr/>
          </p:nvSpPr>
          <p:spPr>
            <a:xfrm>
              <a:off x="6629400" y="1413510"/>
              <a:ext cx="2034540" cy="61849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5A53789-2341-48D0-A0AE-02A40DB46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67" y="3324209"/>
            <a:ext cx="3298053" cy="2042066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B94F1F2D-D365-49EC-973C-F48943346D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51" y="1683727"/>
            <a:ext cx="3289350" cy="2018861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</p:pic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BC03683-0159-4226-846E-B7651A6B34F2}"/>
              </a:ext>
            </a:extLst>
          </p:cNvPr>
          <p:cNvSpPr/>
          <p:nvPr/>
        </p:nvSpPr>
        <p:spPr>
          <a:xfrm>
            <a:off x="2531132" y="2288174"/>
            <a:ext cx="2799742" cy="1706149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0070" h="1648729">
                <a:moveTo>
                  <a:pt x="0" y="1648729"/>
                </a:moveTo>
                <a:cubicBezTo>
                  <a:pt x="128494" y="1055564"/>
                  <a:pt x="256988" y="462399"/>
                  <a:pt x="762000" y="196446"/>
                </a:cubicBezTo>
                <a:cubicBezTo>
                  <a:pt x="1267012" y="-69507"/>
                  <a:pt x="2148541" y="-8248"/>
                  <a:pt x="3030070" y="53011"/>
                </a:cubicBezTo>
              </a:path>
            </a:pathLst>
          </a:custGeom>
          <a:noFill/>
          <a:ln w="381000">
            <a:solidFill>
              <a:schemeClr val="accent1">
                <a:shade val="50000"/>
                <a:alpha val="44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253B5610-B69A-48ED-B4A9-C16C5F87A2B5}"/>
              </a:ext>
            </a:extLst>
          </p:cNvPr>
          <p:cNvSpPr/>
          <p:nvPr/>
        </p:nvSpPr>
        <p:spPr>
          <a:xfrm>
            <a:off x="6367858" y="3765331"/>
            <a:ext cx="1825943" cy="1523583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  <a:gd name="connsiteX0" fmla="*/ 0 w 3399721"/>
              <a:gd name="connsiteY0" fmla="*/ 559231 h 559231"/>
              <a:gd name="connsiteX1" fmla="*/ 1131651 w 3399721"/>
              <a:gd name="connsiteY1" fmla="*/ 196446 h 559231"/>
              <a:gd name="connsiteX2" fmla="*/ 3399721 w 3399721"/>
              <a:gd name="connsiteY2" fmla="*/ 53011 h 559231"/>
              <a:gd name="connsiteX0" fmla="*/ 0 w 3399721"/>
              <a:gd name="connsiteY0" fmla="*/ 510932 h 802933"/>
              <a:gd name="connsiteX1" fmla="*/ 1793132 w 3399721"/>
              <a:gd name="connsiteY1" fmla="*/ 760990 h 802933"/>
              <a:gd name="connsiteX2" fmla="*/ 3399721 w 3399721"/>
              <a:gd name="connsiteY2" fmla="*/ 4712 h 802933"/>
              <a:gd name="connsiteX0" fmla="*/ 0 w 3399721"/>
              <a:gd name="connsiteY0" fmla="*/ 510932 h 802933"/>
              <a:gd name="connsiteX1" fmla="*/ 1793132 w 3399721"/>
              <a:gd name="connsiteY1" fmla="*/ 760990 h 802933"/>
              <a:gd name="connsiteX2" fmla="*/ 3399721 w 3399721"/>
              <a:gd name="connsiteY2" fmla="*/ 4712 h 802933"/>
              <a:gd name="connsiteX0" fmla="*/ 0 w 3399721"/>
              <a:gd name="connsiteY0" fmla="*/ 510932 h 866904"/>
              <a:gd name="connsiteX1" fmla="*/ 1793132 w 3399721"/>
              <a:gd name="connsiteY1" fmla="*/ 760990 h 866904"/>
              <a:gd name="connsiteX2" fmla="*/ 3399721 w 3399721"/>
              <a:gd name="connsiteY2" fmla="*/ 4712 h 866904"/>
              <a:gd name="connsiteX0" fmla="*/ 0 w 3652640"/>
              <a:gd name="connsiteY0" fmla="*/ 232914 h 588886"/>
              <a:gd name="connsiteX1" fmla="*/ 1793132 w 3652640"/>
              <a:gd name="connsiteY1" fmla="*/ 482972 h 588886"/>
              <a:gd name="connsiteX2" fmla="*/ 3652640 w 3652640"/>
              <a:gd name="connsiteY2" fmla="*/ 8796 h 588886"/>
              <a:gd name="connsiteX0" fmla="*/ 0 w 3652640"/>
              <a:gd name="connsiteY0" fmla="*/ 224118 h 580090"/>
              <a:gd name="connsiteX1" fmla="*/ 1793132 w 3652640"/>
              <a:gd name="connsiteY1" fmla="*/ 474176 h 580090"/>
              <a:gd name="connsiteX2" fmla="*/ 3652640 w 3652640"/>
              <a:gd name="connsiteY2" fmla="*/ 0 h 580090"/>
              <a:gd name="connsiteX0" fmla="*/ 0 w 3652640"/>
              <a:gd name="connsiteY0" fmla="*/ 224118 h 580090"/>
              <a:gd name="connsiteX1" fmla="*/ 1793132 w 3652640"/>
              <a:gd name="connsiteY1" fmla="*/ 474176 h 580090"/>
              <a:gd name="connsiteX2" fmla="*/ 3652640 w 3652640"/>
              <a:gd name="connsiteY2" fmla="*/ 0 h 580090"/>
              <a:gd name="connsiteX0" fmla="*/ 0 w 3652640"/>
              <a:gd name="connsiteY0" fmla="*/ 224118 h 580090"/>
              <a:gd name="connsiteX1" fmla="*/ 1793132 w 3652640"/>
              <a:gd name="connsiteY1" fmla="*/ 474176 h 580090"/>
              <a:gd name="connsiteX2" fmla="*/ 3652640 w 3652640"/>
              <a:gd name="connsiteY2" fmla="*/ 0 h 580090"/>
              <a:gd name="connsiteX0" fmla="*/ 0 w 3652640"/>
              <a:gd name="connsiteY0" fmla="*/ 224118 h 537924"/>
              <a:gd name="connsiteX1" fmla="*/ 1793132 w 3652640"/>
              <a:gd name="connsiteY1" fmla="*/ 474176 h 537924"/>
              <a:gd name="connsiteX2" fmla="*/ 3652640 w 3652640"/>
              <a:gd name="connsiteY2" fmla="*/ 0 h 537924"/>
              <a:gd name="connsiteX0" fmla="*/ 0 w 3652640"/>
              <a:gd name="connsiteY0" fmla="*/ 224118 h 517245"/>
              <a:gd name="connsiteX1" fmla="*/ 1793132 w 3652640"/>
              <a:gd name="connsiteY1" fmla="*/ 474176 h 517245"/>
              <a:gd name="connsiteX2" fmla="*/ 3652640 w 3652640"/>
              <a:gd name="connsiteY2" fmla="*/ 0 h 517245"/>
              <a:gd name="connsiteX0" fmla="*/ 0 w 3652640"/>
              <a:gd name="connsiteY0" fmla="*/ 224118 h 548965"/>
              <a:gd name="connsiteX1" fmla="*/ 1802293 w 3652640"/>
              <a:gd name="connsiteY1" fmla="*/ 510937 h 548965"/>
              <a:gd name="connsiteX2" fmla="*/ 3652640 w 3652640"/>
              <a:gd name="connsiteY2" fmla="*/ 0 h 548965"/>
              <a:gd name="connsiteX0" fmla="*/ 0 w 3652640"/>
              <a:gd name="connsiteY0" fmla="*/ 224118 h 548965"/>
              <a:gd name="connsiteX1" fmla="*/ 1802293 w 3652640"/>
              <a:gd name="connsiteY1" fmla="*/ 510937 h 548965"/>
              <a:gd name="connsiteX2" fmla="*/ 3652640 w 3652640"/>
              <a:gd name="connsiteY2" fmla="*/ 0 h 548965"/>
              <a:gd name="connsiteX0" fmla="*/ 357374 w 2054318"/>
              <a:gd name="connsiteY0" fmla="*/ 0 h 1247039"/>
              <a:gd name="connsiteX1" fmla="*/ 203971 w 2054318"/>
              <a:gd name="connsiteY1" fmla="*/ 1238171 h 1247039"/>
              <a:gd name="connsiteX2" fmla="*/ 2054318 w 2054318"/>
              <a:gd name="connsiteY2" fmla="*/ 727234 h 1247039"/>
              <a:gd name="connsiteX0" fmla="*/ 529329 w 2226273"/>
              <a:gd name="connsiteY0" fmla="*/ 0 h 1250181"/>
              <a:gd name="connsiteX1" fmla="*/ 375926 w 2226273"/>
              <a:gd name="connsiteY1" fmla="*/ 1238171 h 1250181"/>
              <a:gd name="connsiteX2" fmla="*/ 2226273 w 2226273"/>
              <a:gd name="connsiteY2" fmla="*/ 727234 h 1250181"/>
              <a:gd name="connsiteX0" fmla="*/ 266864 w 1963808"/>
              <a:gd name="connsiteY0" fmla="*/ 0 h 1238171"/>
              <a:gd name="connsiteX1" fmla="*/ 249189 w 1963808"/>
              <a:gd name="connsiteY1" fmla="*/ 226276 h 1238171"/>
              <a:gd name="connsiteX2" fmla="*/ 113461 w 1963808"/>
              <a:gd name="connsiteY2" fmla="*/ 1238171 h 1238171"/>
              <a:gd name="connsiteX3" fmla="*/ 1963808 w 1963808"/>
              <a:gd name="connsiteY3" fmla="*/ 727234 h 1238171"/>
              <a:gd name="connsiteX0" fmla="*/ 482831 w 1963808"/>
              <a:gd name="connsiteY0" fmla="*/ 0 h 1270976"/>
              <a:gd name="connsiteX1" fmla="*/ 249189 w 1963808"/>
              <a:gd name="connsiteY1" fmla="*/ 259081 h 1270976"/>
              <a:gd name="connsiteX2" fmla="*/ 113461 w 1963808"/>
              <a:gd name="connsiteY2" fmla="*/ 1270976 h 1270976"/>
              <a:gd name="connsiteX3" fmla="*/ 1963808 w 1963808"/>
              <a:gd name="connsiteY3" fmla="*/ 760039 h 1270976"/>
              <a:gd name="connsiteX0" fmla="*/ 433557 w 1914534"/>
              <a:gd name="connsiteY0" fmla="*/ 0 h 1270976"/>
              <a:gd name="connsiteX1" fmla="*/ 64187 w 1914534"/>
              <a:gd name="connsiteY1" fmla="*/ 1270976 h 1270976"/>
              <a:gd name="connsiteX2" fmla="*/ 1914534 w 1914534"/>
              <a:gd name="connsiteY2" fmla="*/ 760039 h 1270976"/>
              <a:gd name="connsiteX0" fmla="*/ 206045 w 1687022"/>
              <a:gd name="connsiteY0" fmla="*/ 0 h 1139755"/>
              <a:gd name="connsiteX1" fmla="*/ 100634 w 1687022"/>
              <a:gd name="connsiteY1" fmla="*/ 1139755 h 1139755"/>
              <a:gd name="connsiteX2" fmla="*/ 1687022 w 1687022"/>
              <a:gd name="connsiteY2" fmla="*/ 760039 h 1139755"/>
              <a:gd name="connsiteX0" fmla="*/ 411765 w 1892742"/>
              <a:gd name="connsiteY0" fmla="*/ 0 h 1358456"/>
              <a:gd name="connsiteX1" fmla="*/ 66392 w 1892742"/>
              <a:gd name="connsiteY1" fmla="*/ 1358456 h 1358456"/>
              <a:gd name="connsiteX2" fmla="*/ 1892742 w 1892742"/>
              <a:gd name="connsiteY2" fmla="*/ 760039 h 1358456"/>
              <a:gd name="connsiteX0" fmla="*/ 411766 w 1892743"/>
              <a:gd name="connsiteY0" fmla="*/ 0 h 1381274"/>
              <a:gd name="connsiteX1" fmla="*/ 66393 w 1892743"/>
              <a:gd name="connsiteY1" fmla="*/ 1358456 h 1381274"/>
              <a:gd name="connsiteX2" fmla="*/ 1892743 w 1892743"/>
              <a:gd name="connsiteY2" fmla="*/ 760039 h 1381274"/>
              <a:gd name="connsiteX0" fmla="*/ 411766 w 1892743"/>
              <a:gd name="connsiteY0" fmla="*/ 0 h 1439388"/>
              <a:gd name="connsiteX1" fmla="*/ 66393 w 1892743"/>
              <a:gd name="connsiteY1" fmla="*/ 1358456 h 1439388"/>
              <a:gd name="connsiteX2" fmla="*/ 1892743 w 1892743"/>
              <a:gd name="connsiteY2" fmla="*/ 760039 h 143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743" h="1439388">
                <a:moveTo>
                  <a:pt x="411766" y="0"/>
                </a:moveTo>
                <a:cubicBezTo>
                  <a:pt x="334814" y="264786"/>
                  <a:pt x="-180437" y="1231783"/>
                  <a:pt x="66393" y="1358456"/>
                </a:cubicBezTo>
                <a:cubicBezTo>
                  <a:pt x="636818" y="1665150"/>
                  <a:pt x="943120" y="1019793"/>
                  <a:pt x="1892743" y="760039"/>
                </a:cubicBezTo>
              </a:path>
            </a:pathLst>
          </a:custGeom>
          <a:noFill/>
          <a:ln w="381000">
            <a:solidFill>
              <a:schemeClr val="accent1">
                <a:shade val="50000"/>
                <a:alpha val="44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D1C0C4-792B-436E-8F86-7E75E7B7648D}"/>
              </a:ext>
            </a:extLst>
          </p:cNvPr>
          <p:cNvSpPr txBox="1"/>
          <p:nvPr/>
        </p:nvSpPr>
        <p:spPr>
          <a:xfrm>
            <a:off x="5029210" y="1003253"/>
            <a:ext cx="405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kern="0" dirty="0"/>
              <a:t>Step 1.</a:t>
            </a:r>
          </a:p>
          <a:p>
            <a:pPr algn="ctr"/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Connect CAN Bus line with </a:t>
            </a: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Kvaser_leaf_light</a:t>
            </a:r>
            <a:endParaRPr lang="ko-KR" altLang="en-US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E7D21A-56C5-459A-993C-8CB53D761699}"/>
              </a:ext>
            </a:extLst>
          </p:cNvPr>
          <p:cNvSpPr txBox="1"/>
          <p:nvPr/>
        </p:nvSpPr>
        <p:spPr>
          <a:xfrm>
            <a:off x="8232627" y="5530970"/>
            <a:ext cx="34543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kern="0" dirty="0"/>
              <a:t>Step 2.</a:t>
            </a:r>
          </a:p>
          <a:p>
            <a:pPr algn="ctr"/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Send CAN data(handle angle) to UC-win/Road through TCP/IP</a:t>
            </a:r>
            <a:endParaRPr lang="ko-KR" altLang="en-US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D2712C-3D97-4770-AFC7-FC773D2B3725}"/>
              </a:ext>
            </a:extLst>
          </p:cNvPr>
          <p:cNvSpPr/>
          <p:nvPr/>
        </p:nvSpPr>
        <p:spPr>
          <a:xfrm>
            <a:off x="1198109" y="6191146"/>
            <a:ext cx="2592890" cy="323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rgbClr val="7030A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System Configuration Map</a:t>
            </a:r>
          </a:p>
        </p:txBody>
      </p:sp>
    </p:spTree>
    <p:extLst>
      <p:ext uri="{BB962C8B-B14F-4D97-AF65-F5344CB8AC3E}">
        <p14:creationId xmlns:p14="http://schemas.microsoft.com/office/powerpoint/2010/main" val="326253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3095655" y="66853"/>
            <a:ext cx="9516346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Object Detection from </a:t>
            </a:r>
            <a:r>
              <a:rPr lang="en-US" altLang="ko-KR" sz="3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Eye_Tracker</a:t>
            </a:r>
            <a:r>
              <a:rPr lang="en-US" altLang="ko-KR" sz="3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Data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111433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 lvl="1"/>
            <a:r>
              <a:rPr lang="en-US" altLang="ko-KR" sz="1600" b="1" dirty="0">
                <a:solidFill>
                  <a:prstClr val="white"/>
                </a:solidFill>
              </a:rPr>
              <a:t> Deep Learning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BC03683-0159-4226-846E-B7651A6B34F2}"/>
              </a:ext>
            </a:extLst>
          </p:cNvPr>
          <p:cNvSpPr/>
          <p:nvPr/>
        </p:nvSpPr>
        <p:spPr>
          <a:xfrm>
            <a:off x="948878" y="2598067"/>
            <a:ext cx="1306235" cy="1409154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  <a:gd name="connsiteX0" fmla="*/ 455148 w 2418622"/>
              <a:gd name="connsiteY0" fmla="*/ 1658547 h 1658547"/>
              <a:gd name="connsiteX1" fmla="*/ 150552 w 2418622"/>
              <a:gd name="connsiteY1" fmla="*/ 196446 h 1658547"/>
              <a:gd name="connsiteX2" fmla="*/ 2418622 w 2418622"/>
              <a:gd name="connsiteY2" fmla="*/ 53011 h 1658547"/>
              <a:gd name="connsiteX0" fmla="*/ 529388 w 2492862"/>
              <a:gd name="connsiteY0" fmla="*/ 1658547 h 1658547"/>
              <a:gd name="connsiteX1" fmla="*/ 224792 w 2492862"/>
              <a:gd name="connsiteY1" fmla="*/ 196446 h 1658547"/>
              <a:gd name="connsiteX2" fmla="*/ 2492862 w 2492862"/>
              <a:gd name="connsiteY2" fmla="*/ 53011 h 1658547"/>
              <a:gd name="connsiteX0" fmla="*/ 546187 w 2509661"/>
              <a:gd name="connsiteY0" fmla="*/ 1624363 h 1624363"/>
              <a:gd name="connsiteX1" fmla="*/ 219600 w 2509661"/>
              <a:gd name="connsiteY1" fmla="*/ 309533 h 1624363"/>
              <a:gd name="connsiteX2" fmla="*/ 2509661 w 2509661"/>
              <a:gd name="connsiteY2" fmla="*/ 18827 h 1624363"/>
              <a:gd name="connsiteX0" fmla="*/ 546187 w 1520036"/>
              <a:gd name="connsiteY0" fmla="*/ 1536830 h 1536830"/>
              <a:gd name="connsiteX1" fmla="*/ 219600 w 1520036"/>
              <a:gd name="connsiteY1" fmla="*/ 222000 h 1536830"/>
              <a:gd name="connsiteX2" fmla="*/ 1520036 w 1520036"/>
              <a:gd name="connsiteY2" fmla="*/ 39293 h 1536830"/>
              <a:gd name="connsiteX0" fmla="*/ 546187 w 1520036"/>
              <a:gd name="connsiteY0" fmla="*/ 1543825 h 1543825"/>
              <a:gd name="connsiteX1" fmla="*/ 219600 w 1520036"/>
              <a:gd name="connsiteY1" fmla="*/ 228995 h 1543825"/>
              <a:gd name="connsiteX2" fmla="*/ 1520036 w 1520036"/>
              <a:gd name="connsiteY2" fmla="*/ 36469 h 1543825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724133 w 1478065"/>
              <a:gd name="connsiteY0" fmla="*/ 1448448 h 1448448"/>
              <a:gd name="connsiteX1" fmla="*/ 177629 w 1478065"/>
              <a:gd name="connsiteY1" fmla="*/ 192526 h 1448448"/>
              <a:gd name="connsiteX2" fmla="*/ 1478065 w 1478065"/>
              <a:gd name="connsiteY2" fmla="*/ 0 h 1448448"/>
              <a:gd name="connsiteX0" fmla="*/ 740784 w 1494716"/>
              <a:gd name="connsiteY0" fmla="*/ 1448448 h 1448448"/>
              <a:gd name="connsiteX1" fmla="*/ 194280 w 1494716"/>
              <a:gd name="connsiteY1" fmla="*/ 192526 h 1448448"/>
              <a:gd name="connsiteX2" fmla="*/ 1494716 w 1494716"/>
              <a:gd name="connsiteY2" fmla="*/ 0 h 1448448"/>
              <a:gd name="connsiteX0" fmla="*/ 749792 w 1503724"/>
              <a:gd name="connsiteY0" fmla="*/ 1448448 h 1448448"/>
              <a:gd name="connsiteX1" fmla="*/ 192292 w 1503724"/>
              <a:gd name="connsiteY1" fmla="*/ 221980 h 1448448"/>
              <a:gd name="connsiteX2" fmla="*/ 1503724 w 1503724"/>
              <a:gd name="connsiteY2" fmla="*/ 0 h 14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724" h="1448448">
                <a:moveTo>
                  <a:pt x="749792" y="1448448"/>
                </a:moveTo>
                <a:cubicBezTo>
                  <a:pt x="284510" y="924010"/>
                  <a:pt x="-312720" y="487933"/>
                  <a:pt x="192292" y="221980"/>
                </a:cubicBezTo>
                <a:cubicBezTo>
                  <a:pt x="697304" y="-43973"/>
                  <a:pt x="622196" y="105649"/>
                  <a:pt x="1503724" y="0"/>
                </a:cubicBezTo>
              </a:path>
            </a:pathLst>
          </a:custGeom>
          <a:noFill/>
          <a:ln w="381000">
            <a:solidFill>
              <a:schemeClr val="accent2">
                <a:lumMod val="60000"/>
                <a:lumOff val="40000"/>
                <a:alpha val="44000"/>
              </a:scheme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E7E2213-98E7-4F68-BD91-44C96B58E57A}"/>
              </a:ext>
            </a:extLst>
          </p:cNvPr>
          <p:cNvGrpSpPr/>
          <p:nvPr/>
        </p:nvGrpSpPr>
        <p:grpSpPr>
          <a:xfrm>
            <a:off x="934708" y="3958232"/>
            <a:ext cx="4015236" cy="2447026"/>
            <a:chOff x="432695" y="3912232"/>
            <a:chExt cx="4270937" cy="260285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38FC302-B3D0-4A6E-B0E0-01CB9B7B7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4" b="2369"/>
            <a:stretch/>
          </p:blipFill>
          <p:spPr>
            <a:xfrm>
              <a:off x="441055" y="4123046"/>
              <a:ext cx="4176086" cy="199024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686E864-0369-4800-9859-17FF5DDD0705}"/>
                </a:ext>
              </a:extLst>
            </p:cNvPr>
            <p:cNvSpPr/>
            <p:nvPr/>
          </p:nvSpPr>
          <p:spPr>
            <a:xfrm>
              <a:off x="432695" y="3912232"/>
              <a:ext cx="4270937" cy="2357402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9D2712C-3D97-4770-AFC7-FC773D2B3725}"/>
                </a:ext>
              </a:extLst>
            </p:cNvPr>
            <p:cNvSpPr/>
            <p:nvPr/>
          </p:nvSpPr>
          <p:spPr>
            <a:xfrm>
              <a:off x="1198109" y="6191146"/>
              <a:ext cx="2592890" cy="3239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  <a:alpha val="5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u="sng" dirty="0"/>
                <a:t>System Configuration Map</a:t>
              </a:r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BE51BC30-96BE-4EAB-975B-548AEDBE7EFB}"/>
              </a:ext>
            </a:extLst>
          </p:cNvPr>
          <p:cNvSpPr/>
          <p:nvPr/>
        </p:nvSpPr>
        <p:spPr>
          <a:xfrm rot="6385741" flipH="1">
            <a:off x="4709794" y="2911924"/>
            <a:ext cx="1292574" cy="1390364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  <a:gd name="connsiteX0" fmla="*/ 455148 w 2418622"/>
              <a:gd name="connsiteY0" fmla="*/ 1658547 h 1658547"/>
              <a:gd name="connsiteX1" fmla="*/ 150552 w 2418622"/>
              <a:gd name="connsiteY1" fmla="*/ 196446 h 1658547"/>
              <a:gd name="connsiteX2" fmla="*/ 2418622 w 2418622"/>
              <a:gd name="connsiteY2" fmla="*/ 53011 h 1658547"/>
              <a:gd name="connsiteX0" fmla="*/ 529388 w 2492862"/>
              <a:gd name="connsiteY0" fmla="*/ 1658547 h 1658547"/>
              <a:gd name="connsiteX1" fmla="*/ 224792 w 2492862"/>
              <a:gd name="connsiteY1" fmla="*/ 196446 h 1658547"/>
              <a:gd name="connsiteX2" fmla="*/ 2492862 w 2492862"/>
              <a:gd name="connsiteY2" fmla="*/ 53011 h 1658547"/>
              <a:gd name="connsiteX0" fmla="*/ 546187 w 2509661"/>
              <a:gd name="connsiteY0" fmla="*/ 1624363 h 1624363"/>
              <a:gd name="connsiteX1" fmla="*/ 219600 w 2509661"/>
              <a:gd name="connsiteY1" fmla="*/ 309533 h 1624363"/>
              <a:gd name="connsiteX2" fmla="*/ 2509661 w 2509661"/>
              <a:gd name="connsiteY2" fmla="*/ 18827 h 1624363"/>
              <a:gd name="connsiteX0" fmla="*/ 546187 w 1520036"/>
              <a:gd name="connsiteY0" fmla="*/ 1536830 h 1536830"/>
              <a:gd name="connsiteX1" fmla="*/ 219600 w 1520036"/>
              <a:gd name="connsiteY1" fmla="*/ 222000 h 1536830"/>
              <a:gd name="connsiteX2" fmla="*/ 1520036 w 1520036"/>
              <a:gd name="connsiteY2" fmla="*/ 39293 h 1536830"/>
              <a:gd name="connsiteX0" fmla="*/ 546187 w 1520036"/>
              <a:gd name="connsiteY0" fmla="*/ 1543825 h 1543825"/>
              <a:gd name="connsiteX1" fmla="*/ 219600 w 1520036"/>
              <a:gd name="connsiteY1" fmla="*/ 228995 h 1543825"/>
              <a:gd name="connsiteX2" fmla="*/ 1520036 w 1520036"/>
              <a:gd name="connsiteY2" fmla="*/ 36469 h 1543825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36" h="1507356">
                <a:moveTo>
                  <a:pt x="546187" y="1507356"/>
                </a:moveTo>
                <a:cubicBezTo>
                  <a:pt x="190864" y="963281"/>
                  <a:pt x="-285412" y="458479"/>
                  <a:pt x="219600" y="192526"/>
                </a:cubicBezTo>
                <a:cubicBezTo>
                  <a:pt x="724612" y="-73427"/>
                  <a:pt x="638508" y="105649"/>
                  <a:pt x="1520036" y="0"/>
                </a:cubicBezTo>
              </a:path>
            </a:pathLst>
          </a:custGeom>
          <a:noFill/>
          <a:ln w="381000">
            <a:solidFill>
              <a:schemeClr val="accent2">
                <a:lumMod val="60000"/>
                <a:lumOff val="40000"/>
                <a:alpha val="44000"/>
              </a:scheme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175A6CE2-333F-44C6-A479-1F92B1A937A0}"/>
              </a:ext>
            </a:extLst>
          </p:cNvPr>
          <p:cNvSpPr/>
          <p:nvPr/>
        </p:nvSpPr>
        <p:spPr>
          <a:xfrm rot="15792868" flipH="1" flipV="1">
            <a:off x="8120641" y="1306958"/>
            <a:ext cx="1279732" cy="1368934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  <a:gd name="connsiteX0" fmla="*/ 455148 w 2418622"/>
              <a:gd name="connsiteY0" fmla="*/ 1658547 h 1658547"/>
              <a:gd name="connsiteX1" fmla="*/ 150552 w 2418622"/>
              <a:gd name="connsiteY1" fmla="*/ 196446 h 1658547"/>
              <a:gd name="connsiteX2" fmla="*/ 2418622 w 2418622"/>
              <a:gd name="connsiteY2" fmla="*/ 53011 h 1658547"/>
              <a:gd name="connsiteX0" fmla="*/ 529388 w 2492862"/>
              <a:gd name="connsiteY0" fmla="*/ 1658547 h 1658547"/>
              <a:gd name="connsiteX1" fmla="*/ 224792 w 2492862"/>
              <a:gd name="connsiteY1" fmla="*/ 196446 h 1658547"/>
              <a:gd name="connsiteX2" fmla="*/ 2492862 w 2492862"/>
              <a:gd name="connsiteY2" fmla="*/ 53011 h 1658547"/>
              <a:gd name="connsiteX0" fmla="*/ 546187 w 2509661"/>
              <a:gd name="connsiteY0" fmla="*/ 1624363 h 1624363"/>
              <a:gd name="connsiteX1" fmla="*/ 219600 w 2509661"/>
              <a:gd name="connsiteY1" fmla="*/ 309533 h 1624363"/>
              <a:gd name="connsiteX2" fmla="*/ 2509661 w 2509661"/>
              <a:gd name="connsiteY2" fmla="*/ 18827 h 1624363"/>
              <a:gd name="connsiteX0" fmla="*/ 546187 w 1520036"/>
              <a:gd name="connsiteY0" fmla="*/ 1536830 h 1536830"/>
              <a:gd name="connsiteX1" fmla="*/ 219600 w 1520036"/>
              <a:gd name="connsiteY1" fmla="*/ 222000 h 1536830"/>
              <a:gd name="connsiteX2" fmla="*/ 1520036 w 1520036"/>
              <a:gd name="connsiteY2" fmla="*/ 39293 h 1536830"/>
              <a:gd name="connsiteX0" fmla="*/ 546187 w 1520036"/>
              <a:gd name="connsiteY0" fmla="*/ 1543825 h 1543825"/>
              <a:gd name="connsiteX1" fmla="*/ 219600 w 1520036"/>
              <a:gd name="connsiteY1" fmla="*/ 228995 h 1543825"/>
              <a:gd name="connsiteX2" fmla="*/ 1520036 w 1520036"/>
              <a:gd name="connsiteY2" fmla="*/ 36469 h 1543825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36" h="1507356">
                <a:moveTo>
                  <a:pt x="546187" y="1507356"/>
                </a:moveTo>
                <a:cubicBezTo>
                  <a:pt x="190864" y="963281"/>
                  <a:pt x="-285412" y="458479"/>
                  <a:pt x="219600" y="192526"/>
                </a:cubicBezTo>
                <a:cubicBezTo>
                  <a:pt x="724612" y="-73427"/>
                  <a:pt x="638508" y="105649"/>
                  <a:pt x="1520036" y="0"/>
                </a:cubicBezTo>
              </a:path>
            </a:pathLst>
          </a:custGeom>
          <a:noFill/>
          <a:ln w="381000">
            <a:solidFill>
              <a:schemeClr val="accent2">
                <a:lumMod val="60000"/>
                <a:lumOff val="40000"/>
                <a:alpha val="44000"/>
              </a:scheme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FD046340-4CF2-4B3C-8E06-697C4FC4B66B}"/>
              </a:ext>
            </a:extLst>
          </p:cNvPr>
          <p:cNvSpPr/>
          <p:nvPr/>
        </p:nvSpPr>
        <p:spPr>
          <a:xfrm rot="714367" flipH="1" flipV="1">
            <a:off x="9355635" y="4043570"/>
            <a:ext cx="1279732" cy="1368934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  <a:gd name="connsiteX0" fmla="*/ 455148 w 2418622"/>
              <a:gd name="connsiteY0" fmla="*/ 1658547 h 1658547"/>
              <a:gd name="connsiteX1" fmla="*/ 150552 w 2418622"/>
              <a:gd name="connsiteY1" fmla="*/ 196446 h 1658547"/>
              <a:gd name="connsiteX2" fmla="*/ 2418622 w 2418622"/>
              <a:gd name="connsiteY2" fmla="*/ 53011 h 1658547"/>
              <a:gd name="connsiteX0" fmla="*/ 529388 w 2492862"/>
              <a:gd name="connsiteY0" fmla="*/ 1658547 h 1658547"/>
              <a:gd name="connsiteX1" fmla="*/ 224792 w 2492862"/>
              <a:gd name="connsiteY1" fmla="*/ 196446 h 1658547"/>
              <a:gd name="connsiteX2" fmla="*/ 2492862 w 2492862"/>
              <a:gd name="connsiteY2" fmla="*/ 53011 h 1658547"/>
              <a:gd name="connsiteX0" fmla="*/ 546187 w 2509661"/>
              <a:gd name="connsiteY0" fmla="*/ 1624363 h 1624363"/>
              <a:gd name="connsiteX1" fmla="*/ 219600 w 2509661"/>
              <a:gd name="connsiteY1" fmla="*/ 309533 h 1624363"/>
              <a:gd name="connsiteX2" fmla="*/ 2509661 w 2509661"/>
              <a:gd name="connsiteY2" fmla="*/ 18827 h 1624363"/>
              <a:gd name="connsiteX0" fmla="*/ 546187 w 1520036"/>
              <a:gd name="connsiteY0" fmla="*/ 1536830 h 1536830"/>
              <a:gd name="connsiteX1" fmla="*/ 219600 w 1520036"/>
              <a:gd name="connsiteY1" fmla="*/ 222000 h 1536830"/>
              <a:gd name="connsiteX2" fmla="*/ 1520036 w 1520036"/>
              <a:gd name="connsiteY2" fmla="*/ 39293 h 1536830"/>
              <a:gd name="connsiteX0" fmla="*/ 546187 w 1520036"/>
              <a:gd name="connsiteY0" fmla="*/ 1543825 h 1543825"/>
              <a:gd name="connsiteX1" fmla="*/ 219600 w 1520036"/>
              <a:gd name="connsiteY1" fmla="*/ 228995 h 1543825"/>
              <a:gd name="connsiteX2" fmla="*/ 1520036 w 1520036"/>
              <a:gd name="connsiteY2" fmla="*/ 36469 h 1543825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36" h="1507356">
                <a:moveTo>
                  <a:pt x="546187" y="1507356"/>
                </a:moveTo>
                <a:cubicBezTo>
                  <a:pt x="190864" y="963281"/>
                  <a:pt x="-285412" y="458479"/>
                  <a:pt x="219600" y="192526"/>
                </a:cubicBezTo>
                <a:cubicBezTo>
                  <a:pt x="724612" y="-73427"/>
                  <a:pt x="638508" y="105649"/>
                  <a:pt x="1520036" y="0"/>
                </a:cubicBezTo>
              </a:path>
            </a:pathLst>
          </a:custGeom>
          <a:noFill/>
          <a:ln w="381000">
            <a:solidFill>
              <a:schemeClr val="accent2">
                <a:lumMod val="60000"/>
                <a:lumOff val="40000"/>
                <a:alpha val="44000"/>
              </a:scheme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22" name="그림 21" descr="전자기기, 컴퓨터, 모니터이(가) 표시된 사진&#10;&#10;자동 생성된 설명">
            <a:extLst>
              <a:ext uri="{FF2B5EF4-FFF2-40B4-BE49-F238E27FC236}">
                <a16:creationId xmlns:a16="http://schemas.microsoft.com/office/drawing/2014/main" id="{45992925-9645-434B-B8E2-9675987538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53" y="1511962"/>
            <a:ext cx="2627673" cy="1628189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6C2C919-E0A1-405C-8430-5C7CE53C7D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30" y="1793875"/>
            <a:ext cx="2627673" cy="1645753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BC0F8A5-BA5C-4591-B740-D86A8AF94F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07" y="2551770"/>
            <a:ext cx="2627672" cy="1615429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781DA0F-E5D3-4E04-8FA6-C4DEBF8B72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95" y="4536508"/>
            <a:ext cx="2627672" cy="1564200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950C598-C34C-4C43-AA48-B58F9E849712}"/>
              </a:ext>
            </a:extLst>
          </p:cNvPr>
          <p:cNvSpPr txBox="1"/>
          <p:nvPr/>
        </p:nvSpPr>
        <p:spPr>
          <a:xfrm>
            <a:off x="1634391" y="1187512"/>
            <a:ext cx="380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1.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Record </a:t>
            </a:r>
            <a:r>
              <a:rPr lang="en-US" altLang="ko-KR" sz="11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Eye_tracker</a:t>
            </a: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set, for deep Learning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DD0778-6EBB-4F7F-BE97-A8051626E3D6}"/>
              </a:ext>
            </a:extLst>
          </p:cNvPr>
          <p:cNvSpPr txBox="1"/>
          <p:nvPr/>
        </p:nvSpPr>
        <p:spPr>
          <a:xfrm>
            <a:off x="4846079" y="991314"/>
            <a:ext cx="380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2.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Transforming </a:t>
            </a:r>
            <a:r>
              <a:rPr lang="en-US" altLang="ko-KR" sz="11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gaze_point</a:t>
            </a: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to Virtual world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F417B-59E1-49B7-B766-E0C6E2340229}"/>
              </a:ext>
            </a:extLst>
          </p:cNvPr>
          <p:cNvSpPr txBox="1"/>
          <p:nvPr/>
        </p:nvSpPr>
        <p:spPr>
          <a:xfrm>
            <a:off x="8135637" y="2021018"/>
            <a:ext cx="380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3.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Labeling objects for object detection(Darknet)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D2CA9C-63F9-4F7C-942E-F7DD74899159}"/>
              </a:ext>
            </a:extLst>
          </p:cNvPr>
          <p:cNvSpPr txBox="1"/>
          <p:nvPr/>
        </p:nvSpPr>
        <p:spPr>
          <a:xfrm>
            <a:off x="5981012" y="6174057"/>
            <a:ext cx="380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u="sng" kern="0" dirty="0"/>
              <a:t>Step 4.</a:t>
            </a:r>
          </a:p>
          <a:p>
            <a:pPr algn="ctr"/>
            <a:r>
              <a:rPr lang="en-US" altLang="ko-KR" sz="1100" b="1" u="sng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Building a Deep Learning model(Darknet)</a:t>
            </a:r>
            <a:endParaRPr lang="ko-KR" altLang="en-US" sz="1100" b="1" u="sng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5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Gaze Point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BC03683-0159-4226-846E-B7651A6B34F2}"/>
              </a:ext>
            </a:extLst>
          </p:cNvPr>
          <p:cNvSpPr/>
          <p:nvPr/>
        </p:nvSpPr>
        <p:spPr>
          <a:xfrm>
            <a:off x="948878" y="2598067"/>
            <a:ext cx="1306235" cy="1409154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  <a:gd name="connsiteX0" fmla="*/ 455148 w 2418622"/>
              <a:gd name="connsiteY0" fmla="*/ 1658547 h 1658547"/>
              <a:gd name="connsiteX1" fmla="*/ 150552 w 2418622"/>
              <a:gd name="connsiteY1" fmla="*/ 196446 h 1658547"/>
              <a:gd name="connsiteX2" fmla="*/ 2418622 w 2418622"/>
              <a:gd name="connsiteY2" fmla="*/ 53011 h 1658547"/>
              <a:gd name="connsiteX0" fmla="*/ 529388 w 2492862"/>
              <a:gd name="connsiteY0" fmla="*/ 1658547 h 1658547"/>
              <a:gd name="connsiteX1" fmla="*/ 224792 w 2492862"/>
              <a:gd name="connsiteY1" fmla="*/ 196446 h 1658547"/>
              <a:gd name="connsiteX2" fmla="*/ 2492862 w 2492862"/>
              <a:gd name="connsiteY2" fmla="*/ 53011 h 1658547"/>
              <a:gd name="connsiteX0" fmla="*/ 546187 w 2509661"/>
              <a:gd name="connsiteY0" fmla="*/ 1624363 h 1624363"/>
              <a:gd name="connsiteX1" fmla="*/ 219600 w 2509661"/>
              <a:gd name="connsiteY1" fmla="*/ 309533 h 1624363"/>
              <a:gd name="connsiteX2" fmla="*/ 2509661 w 2509661"/>
              <a:gd name="connsiteY2" fmla="*/ 18827 h 1624363"/>
              <a:gd name="connsiteX0" fmla="*/ 546187 w 1520036"/>
              <a:gd name="connsiteY0" fmla="*/ 1536830 h 1536830"/>
              <a:gd name="connsiteX1" fmla="*/ 219600 w 1520036"/>
              <a:gd name="connsiteY1" fmla="*/ 222000 h 1536830"/>
              <a:gd name="connsiteX2" fmla="*/ 1520036 w 1520036"/>
              <a:gd name="connsiteY2" fmla="*/ 39293 h 1536830"/>
              <a:gd name="connsiteX0" fmla="*/ 546187 w 1520036"/>
              <a:gd name="connsiteY0" fmla="*/ 1543825 h 1543825"/>
              <a:gd name="connsiteX1" fmla="*/ 219600 w 1520036"/>
              <a:gd name="connsiteY1" fmla="*/ 228995 h 1543825"/>
              <a:gd name="connsiteX2" fmla="*/ 1520036 w 1520036"/>
              <a:gd name="connsiteY2" fmla="*/ 36469 h 1543825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724133 w 1478065"/>
              <a:gd name="connsiteY0" fmla="*/ 1448448 h 1448448"/>
              <a:gd name="connsiteX1" fmla="*/ 177629 w 1478065"/>
              <a:gd name="connsiteY1" fmla="*/ 192526 h 1448448"/>
              <a:gd name="connsiteX2" fmla="*/ 1478065 w 1478065"/>
              <a:gd name="connsiteY2" fmla="*/ 0 h 1448448"/>
              <a:gd name="connsiteX0" fmla="*/ 740784 w 1494716"/>
              <a:gd name="connsiteY0" fmla="*/ 1448448 h 1448448"/>
              <a:gd name="connsiteX1" fmla="*/ 194280 w 1494716"/>
              <a:gd name="connsiteY1" fmla="*/ 192526 h 1448448"/>
              <a:gd name="connsiteX2" fmla="*/ 1494716 w 1494716"/>
              <a:gd name="connsiteY2" fmla="*/ 0 h 1448448"/>
              <a:gd name="connsiteX0" fmla="*/ 749792 w 1503724"/>
              <a:gd name="connsiteY0" fmla="*/ 1448448 h 1448448"/>
              <a:gd name="connsiteX1" fmla="*/ 192292 w 1503724"/>
              <a:gd name="connsiteY1" fmla="*/ 221980 h 1448448"/>
              <a:gd name="connsiteX2" fmla="*/ 1503724 w 1503724"/>
              <a:gd name="connsiteY2" fmla="*/ 0 h 14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724" h="1448448">
                <a:moveTo>
                  <a:pt x="749792" y="1448448"/>
                </a:moveTo>
                <a:cubicBezTo>
                  <a:pt x="284510" y="924010"/>
                  <a:pt x="-312720" y="487933"/>
                  <a:pt x="192292" y="221980"/>
                </a:cubicBezTo>
                <a:cubicBezTo>
                  <a:pt x="697304" y="-43973"/>
                  <a:pt x="622196" y="105649"/>
                  <a:pt x="1503724" y="0"/>
                </a:cubicBezTo>
              </a:path>
            </a:pathLst>
          </a:custGeom>
          <a:noFill/>
          <a:ln w="381000">
            <a:solidFill>
              <a:schemeClr val="accent6">
                <a:lumMod val="60000"/>
                <a:lumOff val="40000"/>
                <a:alpha val="44000"/>
              </a:scheme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E7E2213-98E7-4F68-BD91-44C96B58E57A}"/>
              </a:ext>
            </a:extLst>
          </p:cNvPr>
          <p:cNvGrpSpPr/>
          <p:nvPr/>
        </p:nvGrpSpPr>
        <p:grpSpPr>
          <a:xfrm>
            <a:off x="627613" y="3926285"/>
            <a:ext cx="4015236" cy="2447026"/>
            <a:chOff x="432695" y="3912232"/>
            <a:chExt cx="4270937" cy="260285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38FC302-B3D0-4A6E-B0E0-01CB9B7B7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4" b="2369"/>
            <a:stretch/>
          </p:blipFill>
          <p:spPr>
            <a:xfrm>
              <a:off x="441055" y="4123046"/>
              <a:ext cx="4176086" cy="199024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686E864-0369-4800-9859-17FF5DDD0705}"/>
                </a:ext>
              </a:extLst>
            </p:cNvPr>
            <p:cNvSpPr/>
            <p:nvPr/>
          </p:nvSpPr>
          <p:spPr>
            <a:xfrm>
              <a:off x="432695" y="3912232"/>
              <a:ext cx="4270937" cy="23574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9D2712C-3D97-4770-AFC7-FC773D2B3725}"/>
                </a:ext>
              </a:extLst>
            </p:cNvPr>
            <p:cNvSpPr/>
            <p:nvPr/>
          </p:nvSpPr>
          <p:spPr>
            <a:xfrm>
              <a:off x="1198109" y="6191146"/>
              <a:ext cx="2592890" cy="3239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  <a:alpha val="5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System Configuration Map</a:t>
              </a:r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BE51BC30-96BE-4EAB-975B-548AEDBE7EFB}"/>
              </a:ext>
            </a:extLst>
          </p:cNvPr>
          <p:cNvSpPr/>
          <p:nvPr/>
        </p:nvSpPr>
        <p:spPr>
          <a:xfrm rot="6385741" flipH="1">
            <a:off x="4709794" y="2911925"/>
            <a:ext cx="1292574" cy="1390364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  <a:gd name="connsiteX0" fmla="*/ 455148 w 2418622"/>
              <a:gd name="connsiteY0" fmla="*/ 1658547 h 1658547"/>
              <a:gd name="connsiteX1" fmla="*/ 150552 w 2418622"/>
              <a:gd name="connsiteY1" fmla="*/ 196446 h 1658547"/>
              <a:gd name="connsiteX2" fmla="*/ 2418622 w 2418622"/>
              <a:gd name="connsiteY2" fmla="*/ 53011 h 1658547"/>
              <a:gd name="connsiteX0" fmla="*/ 529388 w 2492862"/>
              <a:gd name="connsiteY0" fmla="*/ 1658547 h 1658547"/>
              <a:gd name="connsiteX1" fmla="*/ 224792 w 2492862"/>
              <a:gd name="connsiteY1" fmla="*/ 196446 h 1658547"/>
              <a:gd name="connsiteX2" fmla="*/ 2492862 w 2492862"/>
              <a:gd name="connsiteY2" fmla="*/ 53011 h 1658547"/>
              <a:gd name="connsiteX0" fmla="*/ 546187 w 2509661"/>
              <a:gd name="connsiteY0" fmla="*/ 1624363 h 1624363"/>
              <a:gd name="connsiteX1" fmla="*/ 219600 w 2509661"/>
              <a:gd name="connsiteY1" fmla="*/ 309533 h 1624363"/>
              <a:gd name="connsiteX2" fmla="*/ 2509661 w 2509661"/>
              <a:gd name="connsiteY2" fmla="*/ 18827 h 1624363"/>
              <a:gd name="connsiteX0" fmla="*/ 546187 w 1520036"/>
              <a:gd name="connsiteY0" fmla="*/ 1536830 h 1536830"/>
              <a:gd name="connsiteX1" fmla="*/ 219600 w 1520036"/>
              <a:gd name="connsiteY1" fmla="*/ 222000 h 1536830"/>
              <a:gd name="connsiteX2" fmla="*/ 1520036 w 1520036"/>
              <a:gd name="connsiteY2" fmla="*/ 39293 h 1536830"/>
              <a:gd name="connsiteX0" fmla="*/ 546187 w 1520036"/>
              <a:gd name="connsiteY0" fmla="*/ 1543825 h 1543825"/>
              <a:gd name="connsiteX1" fmla="*/ 219600 w 1520036"/>
              <a:gd name="connsiteY1" fmla="*/ 228995 h 1543825"/>
              <a:gd name="connsiteX2" fmla="*/ 1520036 w 1520036"/>
              <a:gd name="connsiteY2" fmla="*/ 36469 h 1543825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36" h="1507356">
                <a:moveTo>
                  <a:pt x="546187" y="1507356"/>
                </a:moveTo>
                <a:cubicBezTo>
                  <a:pt x="190864" y="963281"/>
                  <a:pt x="-285412" y="458479"/>
                  <a:pt x="219600" y="192526"/>
                </a:cubicBezTo>
                <a:cubicBezTo>
                  <a:pt x="724612" y="-73427"/>
                  <a:pt x="638508" y="105649"/>
                  <a:pt x="1520036" y="0"/>
                </a:cubicBezTo>
              </a:path>
            </a:pathLst>
          </a:custGeom>
          <a:noFill/>
          <a:ln w="381000">
            <a:solidFill>
              <a:schemeClr val="accent6">
                <a:lumMod val="60000"/>
                <a:lumOff val="40000"/>
                <a:alpha val="44000"/>
              </a:scheme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175A6CE2-333F-44C6-A479-1F92B1A937A0}"/>
              </a:ext>
            </a:extLst>
          </p:cNvPr>
          <p:cNvSpPr/>
          <p:nvPr/>
        </p:nvSpPr>
        <p:spPr>
          <a:xfrm rot="15792868" flipH="1" flipV="1">
            <a:off x="8120641" y="1306958"/>
            <a:ext cx="1279732" cy="1368934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  <a:gd name="connsiteX0" fmla="*/ 455148 w 2418622"/>
              <a:gd name="connsiteY0" fmla="*/ 1658547 h 1658547"/>
              <a:gd name="connsiteX1" fmla="*/ 150552 w 2418622"/>
              <a:gd name="connsiteY1" fmla="*/ 196446 h 1658547"/>
              <a:gd name="connsiteX2" fmla="*/ 2418622 w 2418622"/>
              <a:gd name="connsiteY2" fmla="*/ 53011 h 1658547"/>
              <a:gd name="connsiteX0" fmla="*/ 529388 w 2492862"/>
              <a:gd name="connsiteY0" fmla="*/ 1658547 h 1658547"/>
              <a:gd name="connsiteX1" fmla="*/ 224792 w 2492862"/>
              <a:gd name="connsiteY1" fmla="*/ 196446 h 1658547"/>
              <a:gd name="connsiteX2" fmla="*/ 2492862 w 2492862"/>
              <a:gd name="connsiteY2" fmla="*/ 53011 h 1658547"/>
              <a:gd name="connsiteX0" fmla="*/ 546187 w 2509661"/>
              <a:gd name="connsiteY0" fmla="*/ 1624363 h 1624363"/>
              <a:gd name="connsiteX1" fmla="*/ 219600 w 2509661"/>
              <a:gd name="connsiteY1" fmla="*/ 309533 h 1624363"/>
              <a:gd name="connsiteX2" fmla="*/ 2509661 w 2509661"/>
              <a:gd name="connsiteY2" fmla="*/ 18827 h 1624363"/>
              <a:gd name="connsiteX0" fmla="*/ 546187 w 1520036"/>
              <a:gd name="connsiteY0" fmla="*/ 1536830 h 1536830"/>
              <a:gd name="connsiteX1" fmla="*/ 219600 w 1520036"/>
              <a:gd name="connsiteY1" fmla="*/ 222000 h 1536830"/>
              <a:gd name="connsiteX2" fmla="*/ 1520036 w 1520036"/>
              <a:gd name="connsiteY2" fmla="*/ 39293 h 1536830"/>
              <a:gd name="connsiteX0" fmla="*/ 546187 w 1520036"/>
              <a:gd name="connsiteY0" fmla="*/ 1543825 h 1543825"/>
              <a:gd name="connsiteX1" fmla="*/ 219600 w 1520036"/>
              <a:gd name="connsiteY1" fmla="*/ 228995 h 1543825"/>
              <a:gd name="connsiteX2" fmla="*/ 1520036 w 1520036"/>
              <a:gd name="connsiteY2" fmla="*/ 36469 h 1543825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36" h="1507356">
                <a:moveTo>
                  <a:pt x="546187" y="1507356"/>
                </a:moveTo>
                <a:cubicBezTo>
                  <a:pt x="190864" y="963281"/>
                  <a:pt x="-285412" y="458479"/>
                  <a:pt x="219600" y="192526"/>
                </a:cubicBezTo>
                <a:cubicBezTo>
                  <a:pt x="724612" y="-73427"/>
                  <a:pt x="638508" y="105649"/>
                  <a:pt x="1520036" y="0"/>
                </a:cubicBezTo>
              </a:path>
            </a:pathLst>
          </a:custGeom>
          <a:noFill/>
          <a:ln w="381000">
            <a:solidFill>
              <a:schemeClr val="accent6">
                <a:lumMod val="60000"/>
                <a:lumOff val="40000"/>
                <a:alpha val="44000"/>
              </a:scheme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FD046340-4CF2-4B3C-8E06-697C4FC4B66B}"/>
              </a:ext>
            </a:extLst>
          </p:cNvPr>
          <p:cNvSpPr/>
          <p:nvPr/>
        </p:nvSpPr>
        <p:spPr>
          <a:xfrm rot="714367" flipH="1" flipV="1">
            <a:off x="9355635" y="4043570"/>
            <a:ext cx="1279732" cy="1368934"/>
          </a:xfrm>
          <a:custGeom>
            <a:avLst/>
            <a:gdLst>
              <a:gd name="connsiteX0" fmla="*/ 0 w 3030070"/>
              <a:gd name="connsiteY0" fmla="*/ 1648729 h 1648729"/>
              <a:gd name="connsiteX1" fmla="*/ 762000 w 3030070"/>
              <a:gd name="connsiteY1" fmla="*/ 196446 h 1648729"/>
              <a:gd name="connsiteX2" fmla="*/ 3030070 w 3030070"/>
              <a:gd name="connsiteY2" fmla="*/ 53011 h 1648729"/>
              <a:gd name="connsiteX0" fmla="*/ 455148 w 2418622"/>
              <a:gd name="connsiteY0" fmla="*/ 1658547 h 1658547"/>
              <a:gd name="connsiteX1" fmla="*/ 150552 w 2418622"/>
              <a:gd name="connsiteY1" fmla="*/ 196446 h 1658547"/>
              <a:gd name="connsiteX2" fmla="*/ 2418622 w 2418622"/>
              <a:gd name="connsiteY2" fmla="*/ 53011 h 1658547"/>
              <a:gd name="connsiteX0" fmla="*/ 529388 w 2492862"/>
              <a:gd name="connsiteY0" fmla="*/ 1658547 h 1658547"/>
              <a:gd name="connsiteX1" fmla="*/ 224792 w 2492862"/>
              <a:gd name="connsiteY1" fmla="*/ 196446 h 1658547"/>
              <a:gd name="connsiteX2" fmla="*/ 2492862 w 2492862"/>
              <a:gd name="connsiteY2" fmla="*/ 53011 h 1658547"/>
              <a:gd name="connsiteX0" fmla="*/ 546187 w 2509661"/>
              <a:gd name="connsiteY0" fmla="*/ 1624363 h 1624363"/>
              <a:gd name="connsiteX1" fmla="*/ 219600 w 2509661"/>
              <a:gd name="connsiteY1" fmla="*/ 309533 h 1624363"/>
              <a:gd name="connsiteX2" fmla="*/ 2509661 w 2509661"/>
              <a:gd name="connsiteY2" fmla="*/ 18827 h 1624363"/>
              <a:gd name="connsiteX0" fmla="*/ 546187 w 1520036"/>
              <a:gd name="connsiteY0" fmla="*/ 1536830 h 1536830"/>
              <a:gd name="connsiteX1" fmla="*/ 219600 w 1520036"/>
              <a:gd name="connsiteY1" fmla="*/ 222000 h 1536830"/>
              <a:gd name="connsiteX2" fmla="*/ 1520036 w 1520036"/>
              <a:gd name="connsiteY2" fmla="*/ 39293 h 1536830"/>
              <a:gd name="connsiteX0" fmla="*/ 546187 w 1520036"/>
              <a:gd name="connsiteY0" fmla="*/ 1543825 h 1543825"/>
              <a:gd name="connsiteX1" fmla="*/ 219600 w 1520036"/>
              <a:gd name="connsiteY1" fmla="*/ 228995 h 1543825"/>
              <a:gd name="connsiteX2" fmla="*/ 1520036 w 1520036"/>
              <a:gd name="connsiteY2" fmla="*/ 36469 h 1543825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  <a:gd name="connsiteX0" fmla="*/ 546187 w 1520036"/>
              <a:gd name="connsiteY0" fmla="*/ 1507356 h 1507356"/>
              <a:gd name="connsiteX1" fmla="*/ 219600 w 1520036"/>
              <a:gd name="connsiteY1" fmla="*/ 192526 h 1507356"/>
              <a:gd name="connsiteX2" fmla="*/ 1520036 w 1520036"/>
              <a:gd name="connsiteY2" fmla="*/ 0 h 15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36" h="1507356">
                <a:moveTo>
                  <a:pt x="546187" y="1507356"/>
                </a:moveTo>
                <a:cubicBezTo>
                  <a:pt x="190864" y="963281"/>
                  <a:pt x="-285412" y="458479"/>
                  <a:pt x="219600" y="192526"/>
                </a:cubicBezTo>
                <a:cubicBezTo>
                  <a:pt x="724612" y="-73427"/>
                  <a:pt x="638508" y="105649"/>
                  <a:pt x="1520036" y="0"/>
                </a:cubicBezTo>
              </a:path>
            </a:pathLst>
          </a:custGeom>
          <a:noFill/>
          <a:ln w="381000">
            <a:solidFill>
              <a:schemeClr val="accent6">
                <a:lumMod val="60000"/>
                <a:lumOff val="40000"/>
                <a:alpha val="44000"/>
              </a:scheme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50C598-C34C-4C43-AA48-B58F9E849712}"/>
              </a:ext>
            </a:extLst>
          </p:cNvPr>
          <p:cNvSpPr txBox="1"/>
          <p:nvPr/>
        </p:nvSpPr>
        <p:spPr>
          <a:xfrm>
            <a:off x="2108066" y="1316428"/>
            <a:ext cx="2862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1.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Get </a:t>
            </a:r>
            <a:r>
              <a:rPr lang="en-US" altLang="ko-KR" sz="11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Gaze_point</a:t>
            </a: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with </a:t>
            </a:r>
            <a:r>
              <a:rPr lang="en-US" altLang="ko-KR" sz="11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Tobii</a:t>
            </a: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Glasses 2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DD0778-6EBB-4F7F-BE97-A8051626E3D6}"/>
              </a:ext>
            </a:extLst>
          </p:cNvPr>
          <p:cNvSpPr txBox="1"/>
          <p:nvPr/>
        </p:nvSpPr>
        <p:spPr>
          <a:xfrm>
            <a:off x="5830795" y="929838"/>
            <a:ext cx="2022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2.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Perspective </a:t>
            </a:r>
            <a:r>
              <a:rPr lang="en-US" altLang="ko-KR" sz="11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Transfrom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F417B-59E1-49B7-B766-E0C6E2340229}"/>
              </a:ext>
            </a:extLst>
          </p:cNvPr>
          <p:cNvSpPr txBox="1"/>
          <p:nvPr/>
        </p:nvSpPr>
        <p:spPr>
          <a:xfrm>
            <a:off x="8135637" y="2021018"/>
            <a:ext cx="380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3.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To UC-win/Road (Socket communication)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D2CA9C-63F9-4F7C-942E-F7DD74899159}"/>
              </a:ext>
            </a:extLst>
          </p:cNvPr>
          <p:cNvSpPr txBox="1"/>
          <p:nvPr/>
        </p:nvSpPr>
        <p:spPr>
          <a:xfrm>
            <a:off x="5747332" y="6174057"/>
            <a:ext cx="380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4.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Draw Bounding Box or “Warning” Sign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0424D32-3126-470B-A383-76940A9E4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7" t="19260" r="54266" b="40889"/>
          <a:stretch/>
        </p:blipFill>
        <p:spPr>
          <a:xfrm>
            <a:off x="2077960" y="1871911"/>
            <a:ext cx="2900687" cy="1633034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77625C-F2E3-4D3B-A9B4-2990C5509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55" y="1475951"/>
            <a:ext cx="2845444" cy="1657297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BD97A3-EEB1-49C4-9ACD-6F9A3ACB8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49" b="24124"/>
          <a:stretch/>
        </p:blipFill>
        <p:spPr bwMode="auto">
          <a:xfrm>
            <a:off x="9002924" y="2674132"/>
            <a:ext cx="2772515" cy="1311520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EB5767-88AB-48BB-8B04-E4E5C5107174}"/>
              </a:ext>
            </a:extLst>
          </p:cNvPr>
          <p:cNvSpPr/>
          <p:nvPr/>
        </p:nvSpPr>
        <p:spPr>
          <a:xfrm>
            <a:off x="10068560" y="2790590"/>
            <a:ext cx="802640" cy="342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37547F2-206A-4D77-A152-F58693406D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708" t="62666" r="33271" b="2815"/>
          <a:stretch/>
        </p:blipFill>
        <p:spPr>
          <a:xfrm>
            <a:off x="6209386" y="4391838"/>
            <a:ext cx="2906170" cy="1708870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744232-45FC-41F3-815F-327BA5CF10EA}"/>
              </a:ext>
            </a:extLst>
          </p:cNvPr>
          <p:cNvSpPr/>
          <p:nvPr/>
        </p:nvSpPr>
        <p:spPr>
          <a:xfrm>
            <a:off x="3020539" y="72199"/>
            <a:ext cx="8591369" cy="92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Gaze Point Transformation to UC-win/Road Screen(1)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AR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environment (Simulator &amp; UC-win/Road)</a:t>
            </a:r>
          </a:p>
        </p:txBody>
      </p:sp>
    </p:spTree>
    <p:extLst>
      <p:ext uri="{BB962C8B-B14F-4D97-AF65-F5344CB8AC3E}">
        <p14:creationId xmlns:p14="http://schemas.microsoft.com/office/powerpoint/2010/main" val="131805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3020539" y="72199"/>
            <a:ext cx="8591369" cy="92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Gaze Point Transformation to UC-win/Road Screen(2)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AR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environment (Simulator &amp; UC-win/Road)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b="1" dirty="0">
                <a:solidFill>
                  <a:prstClr val="white"/>
                </a:solidFill>
              </a:rPr>
              <a:t>   Gaze Point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320490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E2EA59-BFA9-41A4-9D3C-F2C06DA24EB4}"/>
              </a:ext>
            </a:extLst>
          </p:cNvPr>
          <p:cNvSpPr txBox="1"/>
          <p:nvPr/>
        </p:nvSpPr>
        <p:spPr>
          <a:xfrm>
            <a:off x="544901" y="1362250"/>
            <a:ext cx="5920671" cy="152202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The Gaze point is marked with a red dot in the UC-win/Road program. And when the Gaze point is on the vehicle, a yellow 3D Binding box is created. As a result, we can visually check which vehicle the driver is looking.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9C9388-533F-4213-87A5-05B37286A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8" t="59548" r="29848" b="14778"/>
          <a:stretch/>
        </p:blipFill>
        <p:spPr>
          <a:xfrm>
            <a:off x="7602274" y="2325623"/>
            <a:ext cx="3955206" cy="1981546"/>
          </a:xfrm>
          <a:prstGeom prst="rect">
            <a:avLst/>
          </a:prstGeom>
          <a:ln w="73025">
            <a:solidFill>
              <a:schemeClr val="accent4">
                <a:lumMod val="40000"/>
                <a:lumOff val="60000"/>
                <a:alpha val="64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762519-2956-4A7A-8795-64B173256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81" t="58091" r="26967" b="13202"/>
          <a:stretch/>
        </p:blipFill>
        <p:spPr>
          <a:xfrm>
            <a:off x="7602274" y="4406290"/>
            <a:ext cx="3955206" cy="1900518"/>
          </a:xfrm>
          <a:prstGeom prst="rect">
            <a:avLst/>
          </a:prstGeom>
          <a:ln w="73025">
            <a:solidFill>
              <a:schemeClr val="accent4">
                <a:lumMod val="40000"/>
                <a:lumOff val="60000"/>
                <a:alpha val="64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141734-FBB2-4D90-9BCF-37B1D2B20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8" t="26153" r="54135" b="42419"/>
          <a:stretch/>
        </p:blipFill>
        <p:spPr>
          <a:xfrm>
            <a:off x="544901" y="3404700"/>
            <a:ext cx="3738838" cy="2155343"/>
          </a:xfrm>
          <a:prstGeom prst="rect">
            <a:avLst/>
          </a:prstGeom>
          <a:ln w="76200">
            <a:solidFill>
              <a:srgbClr val="7030A0">
                <a:alpha val="55000"/>
              </a:srgb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4C3683-A23F-40F7-BCB1-599DC9DC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04" y="4051024"/>
            <a:ext cx="2050697" cy="78834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D839360-DA0F-47BC-A3FC-7FE0C94A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94444" flipH="1">
            <a:off x="6606213" y="4331305"/>
            <a:ext cx="300211" cy="2803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BEA06D-3EA8-45EF-9194-01F3893D5AD5}"/>
              </a:ext>
            </a:extLst>
          </p:cNvPr>
          <p:cNvCxnSpPr>
            <a:cxnSpLocks/>
          </p:cNvCxnSpPr>
          <p:nvPr/>
        </p:nvCxnSpPr>
        <p:spPr>
          <a:xfrm flipV="1">
            <a:off x="6904101" y="3843915"/>
            <a:ext cx="1607874" cy="60128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ACF51C-521F-4A8C-A399-1FB0BA17BEEE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6904101" y="4445197"/>
            <a:ext cx="2456434" cy="1043234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001810-E139-4F19-900A-A314A343A5EC}"/>
              </a:ext>
            </a:extLst>
          </p:cNvPr>
          <p:cNvGrpSpPr/>
          <p:nvPr/>
        </p:nvGrpSpPr>
        <p:grpSpPr>
          <a:xfrm>
            <a:off x="1119639" y="4406290"/>
            <a:ext cx="5839876" cy="1867987"/>
            <a:chOff x="1119639" y="4406290"/>
            <a:chExt cx="5839876" cy="1867987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2510DCF-24D0-4F77-9BC0-A5DC1B9A34AD}"/>
                </a:ext>
              </a:extLst>
            </p:cNvPr>
            <p:cNvSpPr/>
            <p:nvPr/>
          </p:nvSpPr>
          <p:spPr>
            <a:xfrm>
              <a:off x="1119639" y="4406290"/>
              <a:ext cx="614282" cy="229543"/>
            </a:xfrm>
            <a:custGeom>
              <a:avLst/>
              <a:gdLst>
                <a:gd name="connsiteX0" fmla="*/ 0 w 1198880"/>
                <a:gd name="connsiteY0" fmla="*/ 10160 h 406400"/>
                <a:gd name="connsiteX1" fmla="*/ 0 w 1198880"/>
                <a:gd name="connsiteY1" fmla="*/ 10160 h 406400"/>
                <a:gd name="connsiteX2" fmla="*/ 0 w 1198880"/>
                <a:gd name="connsiteY2" fmla="*/ 406400 h 406400"/>
                <a:gd name="connsiteX3" fmla="*/ 1198880 w 1198880"/>
                <a:gd name="connsiteY3" fmla="*/ 406400 h 406400"/>
                <a:gd name="connsiteX4" fmla="*/ 1198880 w 1198880"/>
                <a:gd name="connsiteY4" fmla="*/ 40640 h 406400"/>
                <a:gd name="connsiteX5" fmla="*/ 1198880 w 1198880"/>
                <a:gd name="connsiteY5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8880" h="406400">
                  <a:moveTo>
                    <a:pt x="0" y="10160"/>
                  </a:moveTo>
                  <a:lnTo>
                    <a:pt x="0" y="10160"/>
                  </a:lnTo>
                  <a:lnTo>
                    <a:pt x="0" y="406400"/>
                  </a:lnTo>
                  <a:lnTo>
                    <a:pt x="1198880" y="406400"/>
                  </a:lnTo>
                  <a:lnTo>
                    <a:pt x="1198880" y="40640"/>
                  </a:lnTo>
                  <a:lnTo>
                    <a:pt x="1198880" y="0"/>
                  </a:lnTo>
                </a:path>
              </a:pathLst>
            </a:custGeom>
            <a:noFill/>
            <a:ln w="79375">
              <a:solidFill>
                <a:srgbClr val="AA72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6AB23BAB-69A0-4775-BCB1-AF02078E246A}"/>
                </a:ext>
              </a:extLst>
            </p:cNvPr>
            <p:cNvSpPr/>
            <p:nvPr/>
          </p:nvSpPr>
          <p:spPr>
            <a:xfrm>
              <a:off x="4802519" y="4794939"/>
              <a:ext cx="2156996" cy="343750"/>
            </a:xfrm>
            <a:custGeom>
              <a:avLst/>
              <a:gdLst>
                <a:gd name="connsiteX0" fmla="*/ 0 w 1198880"/>
                <a:gd name="connsiteY0" fmla="*/ 10160 h 406400"/>
                <a:gd name="connsiteX1" fmla="*/ 0 w 1198880"/>
                <a:gd name="connsiteY1" fmla="*/ 10160 h 406400"/>
                <a:gd name="connsiteX2" fmla="*/ 0 w 1198880"/>
                <a:gd name="connsiteY2" fmla="*/ 406400 h 406400"/>
                <a:gd name="connsiteX3" fmla="*/ 1198880 w 1198880"/>
                <a:gd name="connsiteY3" fmla="*/ 406400 h 406400"/>
                <a:gd name="connsiteX4" fmla="*/ 1198880 w 1198880"/>
                <a:gd name="connsiteY4" fmla="*/ 40640 h 406400"/>
                <a:gd name="connsiteX5" fmla="*/ 1198880 w 1198880"/>
                <a:gd name="connsiteY5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8880" h="406400">
                  <a:moveTo>
                    <a:pt x="0" y="10160"/>
                  </a:moveTo>
                  <a:lnTo>
                    <a:pt x="0" y="10160"/>
                  </a:lnTo>
                  <a:lnTo>
                    <a:pt x="0" y="406400"/>
                  </a:lnTo>
                  <a:lnTo>
                    <a:pt x="1198880" y="406400"/>
                  </a:lnTo>
                  <a:lnTo>
                    <a:pt x="1198880" y="40640"/>
                  </a:lnTo>
                  <a:lnTo>
                    <a:pt x="1198880" y="0"/>
                  </a:lnTo>
                </a:path>
              </a:pathLst>
            </a:custGeom>
            <a:noFill/>
            <a:ln w="79375">
              <a:solidFill>
                <a:srgbClr val="AA72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52B2035-7645-416A-9D3F-8609C6914F69}"/>
                </a:ext>
              </a:extLst>
            </p:cNvPr>
            <p:cNvSpPr/>
            <p:nvPr/>
          </p:nvSpPr>
          <p:spPr>
            <a:xfrm>
              <a:off x="1381760" y="4632961"/>
              <a:ext cx="4612640" cy="1641316"/>
            </a:xfrm>
            <a:custGeom>
              <a:avLst/>
              <a:gdLst>
                <a:gd name="connsiteX0" fmla="*/ 0 w 4561840"/>
                <a:gd name="connsiteY0" fmla="*/ 0 h 1635817"/>
                <a:gd name="connsiteX1" fmla="*/ 741680 w 4561840"/>
                <a:gd name="connsiteY1" fmla="*/ 1564640 h 1635817"/>
                <a:gd name="connsiteX2" fmla="*/ 1574800 w 4561840"/>
                <a:gd name="connsiteY2" fmla="*/ 1391920 h 1635817"/>
                <a:gd name="connsiteX3" fmla="*/ 1666240 w 4561840"/>
                <a:gd name="connsiteY3" fmla="*/ 1595120 h 1635817"/>
                <a:gd name="connsiteX4" fmla="*/ 4561840 w 4561840"/>
                <a:gd name="connsiteY4" fmla="*/ 650240 h 1635817"/>
                <a:gd name="connsiteX0" fmla="*/ 0 w 4561840"/>
                <a:gd name="connsiteY0" fmla="*/ 0 h 1637192"/>
                <a:gd name="connsiteX1" fmla="*/ 741680 w 4561840"/>
                <a:gd name="connsiteY1" fmla="*/ 1564640 h 1637192"/>
                <a:gd name="connsiteX2" fmla="*/ 1574800 w 4561840"/>
                <a:gd name="connsiteY2" fmla="*/ 1391920 h 1637192"/>
                <a:gd name="connsiteX3" fmla="*/ 2763520 w 4561840"/>
                <a:gd name="connsiteY3" fmla="*/ 1524000 h 1637192"/>
                <a:gd name="connsiteX4" fmla="*/ 4561840 w 4561840"/>
                <a:gd name="connsiteY4" fmla="*/ 650240 h 1637192"/>
                <a:gd name="connsiteX0" fmla="*/ 0 w 4561840"/>
                <a:gd name="connsiteY0" fmla="*/ 0 h 1641316"/>
                <a:gd name="connsiteX1" fmla="*/ 741680 w 4561840"/>
                <a:gd name="connsiteY1" fmla="*/ 1564640 h 1641316"/>
                <a:gd name="connsiteX2" fmla="*/ 1605280 w 4561840"/>
                <a:gd name="connsiteY2" fmla="*/ 1412240 h 1641316"/>
                <a:gd name="connsiteX3" fmla="*/ 2763520 w 4561840"/>
                <a:gd name="connsiteY3" fmla="*/ 1524000 h 1641316"/>
                <a:gd name="connsiteX4" fmla="*/ 4561840 w 4561840"/>
                <a:gd name="connsiteY4" fmla="*/ 650240 h 1641316"/>
                <a:gd name="connsiteX0" fmla="*/ 0 w 4612640"/>
                <a:gd name="connsiteY0" fmla="*/ 0 h 1641316"/>
                <a:gd name="connsiteX1" fmla="*/ 741680 w 4612640"/>
                <a:gd name="connsiteY1" fmla="*/ 1564640 h 1641316"/>
                <a:gd name="connsiteX2" fmla="*/ 1605280 w 4612640"/>
                <a:gd name="connsiteY2" fmla="*/ 1412240 h 1641316"/>
                <a:gd name="connsiteX3" fmla="*/ 2763520 w 4612640"/>
                <a:gd name="connsiteY3" fmla="*/ 1524000 h 1641316"/>
                <a:gd name="connsiteX4" fmla="*/ 4612640 w 4612640"/>
                <a:gd name="connsiteY4" fmla="*/ 497840 h 1641316"/>
                <a:gd name="connsiteX0" fmla="*/ 0 w 4612640"/>
                <a:gd name="connsiteY0" fmla="*/ 0 h 1641316"/>
                <a:gd name="connsiteX1" fmla="*/ 741680 w 4612640"/>
                <a:gd name="connsiteY1" fmla="*/ 1564640 h 1641316"/>
                <a:gd name="connsiteX2" fmla="*/ 1605280 w 4612640"/>
                <a:gd name="connsiteY2" fmla="*/ 1412240 h 1641316"/>
                <a:gd name="connsiteX3" fmla="*/ 2763520 w 4612640"/>
                <a:gd name="connsiteY3" fmla="*/ 1524000 h 1641316"/>
                <a:gd name="connsiteX4" fmla="*/ 4612640 w 4612640"/>
                <a:gd name="connsiteY4" fmla="*/ 497840 h 16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2640" h="1641316">
                  <a:moveTo>
                    <a:pt x="0" y="0"/>
                  </a:moveTo>
                  <a:cubicBezTo>
                    <a:pt x="239606" y="666326"/>
                    <a:pt x="474133" y="1329267"/>
                    <a:pt x="741680" y="1564640"/>
                  </a:cubicBezTo>
                  <a:cubicBezTo>
                    <a:pt x="1009227" y="1800013"/>
                    <a:pt x="1268307" y="1419013"/>
                    <a:pt x="1605280" y="1412240"/>
                  </a:cubicBezTo>
                  <a:cubicBezTo>
                    <a:pt x="1942253" y="1405467"/>
                    <a:pt x="2265680" y="1647613"/>
                    <a:pt x="2763520" y="1524000"/>
                  </a:cubicBezTo>
                  <a:cubicBezTo>
                    <a:pt x="3261360" y="1400387"/>
                    <a:pt x="3810000" y="1274233"/>
                    <a:pt x="4612640" y="497840"/>
                  </a:cubicBezTo>
                </a:path>
              </a:pathLst>
            </a:custGeom>
            <a:noFill/>
            <a:ln w="79375">
              <a:solidFill>
                <a:srgbClr val="AA72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1162864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2438</TotalTime>
  <Words>1003</Words>
  <Application>Microsoft Office PowerPoint</Application>
  <PresentationFormat>와이드스크린</PresentationFormat>
  <Paragraphs>158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Arial Unicode MS</vt:lpstr>
      <vt:lpstr>Nanum Gothic</vt:lpstr>
      <vt:lpstr>Noto Sans</vt:lpstr>
      <vt:lpstr>맑은 고딕</vt:lpstr>
      <vt:lpstr>Abadi</vt:lpstr>
      <vt:lpstr>Arial</vt:lpstr>
      <vt:lpstr>MS Reference Sans Serif</vt:lpstr>
      <vt:lpstr>11_Office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eye-tracker</cp:lastModifiedBy>
  <cp:revision>75</cp:revision>
  <dcterms:created xsi:type="dcterms:W3CDTF">2020-09-08T01:57:59Z</dcterms:created>
  <dcterms:modified xsi:type="dcterms:W3CDTF">2020-10-11T11:55:02Z</dcterms:modified>
</cp:coreProperties>
</file>